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Lst>
  <p:notesMasterIdLst>
    <p:notesMasterId r:id="rId155"/>
  </p:notesMasterIdLst>
  <p:sldIdLst>
    <p:sldId id="511" r:id="rId2"/>
    <p:sldId id="544" r:id="rId3"/>
    <p:sldId id="512" r:id="rId4"/>
    <p:sldId id="258" r:id="rId5"/>
    <p:sldId id="259" r:id="rId6"/>
    <p:sldId id="260" r:id="rId7"/>
    <p:sldId id="274" r:id="rId8"/>
    <p:sldId id="263" r:id="rId9"/>
    <p:sldId id="513" r:id="rId10"/>
    <p:sldId id="514" r:id="rId11"/>
    <p:sldId id="515" r:id="rId12"/>
    <p:sldId id="516" r:id="rId13"/>
    <p:sldId id="517" r:id="rId14"/>
    <p:sldId id="518" r:id="rId15"/>
    <p:sldId id="519" r:id="rId16"/>
    <p:sldId id="520" r:id="rId17"/>
    <p:sldId id="521" r:id="rId18"/>
    <p:sldId id="522" r:id="rId19"/>
    <p:sldId id="523" r:id="rId20"/>
    <p:sldId id="524" r:id="rId21"/>
    <p:sldId id="528" r:id="rId22"/>
    <p:sldId id="529" r:id="rId23"/>
    <p:sldId id="530" r:id="rId24"/>
    <p:sldId id="531" r:id="rId25"/>
    <p:sldId id="275" r:id="rId26"/>
    <p:sldId id="277" r:id="rId27"/>
    <p:sldId id="278" r:id="rId28"/>
    <p:sldId id="279" r:id="rId29"/>
    <p:sldId id="276" r:id="rId30"/>
    <p:sldId id="280" r:id="rId31"/>
    <p:sldId id="281" r:id="rId32"/>
    <p:sldId id="282" r:id="rId33"/>
    <p:sldId id="283" r:id="rId34"/>
    <p:sldId id="284" r:id="rId35"/>
    <p:sldId id="285" r:id="rId36"/>
    <p:sldId id="303" r:id="rId37"/>
    <p:sldId id="286" r:id="rId38"/>
    <p:sldId id="287" r:id="rId39"/>
    <p:sldId id="288" r:id="rId40"/>
    <p:sldId id="289" r:id="rId41"/>
    <p:sldId id="290" r:id="rId42"/>
    <p:sldId id="291" r:id="rId43"/>
    <p:sldId id="292" r:id="rId44"/>
    <p:sldId id="293" r:id="rId45"/>
    <p:sldId id="297" r:id="rId46"/>
    <p:sldId id="294" r:id="rId47"/>
    <p:sldId id="295" r:id="rId48"/>
    <p:sldId id="304" r:id="rId49"/>
    <p:sldId id="296" r:id="rId50"/>
    <p:sldId id="298" r:id="rId51"/>
    <p:sldId id="299" r:id="rId52"/>
    <p:sldId id="300" r:id="rId53"/>
    <p:sldId id="301" r:id="rId54"/>
    <p:sldId id="302" r:id="rId55"/>
    <p:sldId id="305" r:id="rId56"/>
    <p:sldId id="306" r:id="rId57"/>
    <p:sldId id="307" r:id="rId58"/>
    <p:sldId id="525" r:id="rId59"/>
    <p:sldId id="526" r:id="rId60"/>
    <p:sldId id="527" r:id="rId61"/>
    <p:sldId id="308" r:id="rId62"/>
    <p:sldId id="362" r:id="rId63"/>
    <p:sldId id="309" r:id="rId64"/>
    <p:sldId id="310" r:id="rId65"/>
    <p:sldId id="317" r:id="rId66"/>
    <p:sldId id="311" r:id="rId67"/>
    <p:sldId id="312" r:id="rId68"/>
    <p:sldId id="319" r:id="rId69"/>
    <p:sldId id="337" r:id="rId70"/>
    <p:sldId id="313" r:id="rId71"/>
    <p:sldId id="314" r:id="rId72"/>
    <p:sldId id="315" r:id="rId73"/>
    <p:sldId id="532" r:id="rId74"/>
    <p:sldId id="318" r:id="rId75"/>
    <p:sldId id="321" r:id="rId76"/>
    <p:sldId id="316" r:id="rId77"/>
    <p:sldId id="322" r:id="rId78"/>
    <p:sldId id="363" r:id="rId79"/>
    <p:sldId id="332" r:id="rId80"/>
    <p:sldId id="333" r:id="rId81"/>
    <p:sldId id="334" r:id="rId82"/>
    <p:sldId id="335" r:id="rId83"/>
    <p:sldId id="341" r:id="rId84"/>
    <p:sldId id="323" r:id="rId85"/>
    <p:sldId id="324" r:id="rId86"/>
    <p:sldId id="325" r:id="rId87"/>
    <p:sldId id="336" r:id="rId88"/>
    <p:sldId id="326" r:id="rId89"/>
    <p:sldId id="327" r:id="rId90"/>
    <p:sldId id="364" r:id="rId91"/>
    <p:sldId id="331" r:id="rId92"/>
    <p:sldId id="328" r:id="rId93"/>
    <p:sldId id="329" r:id="rId94"/>
    <p:sldId id="365" r:id="rId95"/>
    <p:sldId id="330" r:id="rId96"/>
    <p:sldId id="338" r:id="rId97"/>
    <p:sldId id="366" r:id="rId98"/>
    <p:sldId id="339" r:id="rId99"/>
    <p:sldId id="367" r:id="rId100"/>
    <p:sldId id="340" r:id="rId101"/>
    <p:sldId id="342" r:id="rId102"/>
    <p:sldId id="344" r:id="rId103"/>
    <p:sldId id="343" r:id="rId104"/>
    <p:sldId id="345" r:id="rId105"/>
    <p:sldId id="368" r:id="rId106"/>
    <p:sldId id="353" r:id="rId107"/>
    <p:sldId id="354" r:id="rId108"/>
    <p:sldId id="355" r:id="rId109"/>
    <p:sldId id="356" r:id="rId110"/>
    <p:sldId id="357" r:id="rId111"/>
    <p:sldId id="349" r:id="rId112"/>
    <p:sldId id="358" r:id="rId113"/>
    <p:sldId id="359" r:id="rId114"/>
    <p:sldId id="369" r:id="rId115"/>
    <p:sldId id="346" r:id="rId116"/>
    <p:sldId id="361" r:id="rId117"/>
    <p:sldId id="370" r:id="rId118"/>
    <p:sldId id="350" r:id="rId119"/>
    <p:sldId id="351" r:id="rId120"/>
    <p:sldId id="347" r:id="rId121"/>
    <p:sldId id="352" r:id="rId122"/>
    <p:sldId id="348" r:id="rId123"/>
    <p:sldId id="36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9" r:id="rId138"/>
    <p:sldId id="390" r:id="rId139"/>
    <p:sldId id="391" r:id="rId140"/>
    <p:sldId id="392" r:id="rId141"/>
    <p:sldId id="393" r:id="rId142"/>
    <p:sldId id="539" r:id="rId143"/>
    <p:sldId id="533" r:id="rId144"/>
    <p:sldId id="534" r:id="rId145"/>
    <p:sldId id="535" r:id="rId146"/>
    <p:sldId id="536" r:id="rId147"/>
    <p:sldId id="537" r:id="rId148"/>
    <p:sldId id="538" r:id="rId149"/>
    <p:sldId id="543" r:id="rId150"/>
    <p:sldId id="540" r:id="rId151"/>
    <p:sldId id="541" r:id="rId152"/>
    <p:sldId id="542" r:id="rId153"/>
    <p:sldId id="510" r:id="rId15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Verdana" pitchFamily="34" charset="0"/>
        <a:ea typeface="+mn-ea"/>
        <a:cs typeface="Arial" pitchFamily="34" charset="0"/>
      </a:defRPr>
    </a:lvl1pPr>
    <a:lvl2pPr marL="457200" algn="r" rtl="1" fontAlgn="base">
      <a:spcBef>
        <a:spcPct val="0"/>
      </a:spcBef>
      <a:spcAft>
        <a:spcPct val="0"/>
      </a:spcAft>
      <a:defRPr kern="1200">
        <a:solidFill>
          <a:schemeClr val="tx1"/>
        </a:solidFill>
        <a:latin typeface="Verdana" pitchFamily="34" charset="0"/>
        <a:ea typeface="+mn-ea"/>
        <a:cs typeface="Arial" pitchFamily="34" charset="0"/>
      </a:defRPr>
    </a:lvl2pPr>
    <a:lvl3pPr marL="914400" algn="r" rtl="1" fontAlgn="base">
      <a:spcBef>
        <a:spcPct val="0"/>
      </a:spcBef>
      <a:spcAft>
        <a:spcPct val="0"/>
      </a:spcAft>
      <a:defRPr kern="1200">
        <a:solidFill>
          <a:schemeClr val="tx1"/>
        </a:solidFill>
        <a:latin typeface="Verdana" pitchFamily="34" charset="0"/>
        <a:ea typeface="+mn-ea"/>
        <a:cs typeface="Arial" pitchFamily="34" charset="0"/>
      </a:defRPr>
    </a:lvl3pPr>
    <a:lvl4pPr marL="1371600" algn="r" rtl="1" fontAlgn="base">
      <a:spcBef>
        <a:spcPct val="0"/>
      </a:spcBef>
      <a:spcAft>
        <a:spcPct val="0"/>
      </a:spcAft>
      <a:defRPr kern="1200">
        <a:solidFill>
          <a:schemeClr val="tx1"/>
        </a:solidFill>
        <a:latin typeface="Verdana" pitchFamily="34" charset="0"/>
        <a:ea typeface="+mn-ea"/>
        <a:cs typeface="Arial" pitchFamily="34" charset="0"/>
      </a:defRPr>
    </a:lvl4pPr>
    <a:lvl5pPr marL="1828800" algn="r" rtl="1" fontAlgn="base">
      <a:spcBef>
        <a:spcPct val="0"/>
      </a:spcBef>
      <a:spcAft>
        <a:spcPct val="0"/>
      </a:spcAft>
      <a:defRPr kern="1200">
        <a:solidFill>
          <a:schemeClr val="tx1"/>
        </a:solidFill>
        <a:latin typeface="Verdana" pitchFamily="34" charset="0"/>
        <a:ea typeface="+mn-ea"/>
        <a:cs typeface="Arial" pitchFamily="34" charset="0"/>
      </a:defRPr>
    </a:lvl5pPr>
    <a:lvl6pPr marL="2286000" algn="r" defTabSz="914400" rtl="1" eaLnBrk="1" latinLnBrk="0" hangingPunct="1">
      <a:defRPr kern="1200">
        <a:solidFill>
          <a:schemeClr val="tx1"/>
        </a:solidFill>
        <a:latin typeface="Verdana" pitchFamily="34" charset="0"/>
        <a:ea typeface="+mn-ea"/>
        <a:cs typeface="Arial" pitchFamily="34" charset="0"/>
      </a:defRPr>
    </a:lvl6pPr>
    <a:lvl7pPr marL="2743200" algn="r" defTabSz="914400" rtl="1" eaLnBrk="1" latinLnBrk="0" hangingPunct="1">
      <a:defRPr kern="1200">
        <a:solidFill>
          <a:schemeClr val="tx1"/>
        </a:solidFill>
        <a:latin typeface="Verdana" pitchFamily="34" charset="0"/>
        <a:ea typeface="+mn-ea"/>
        <a:cs typeface="Arial" pitchFamily="34" charset="0"/>
      </a:defRPr>
    </a:lvl7pPr>
    <a:lvl8pPr marL="3200400" algn="r" defTabSz="914400" rtl="1" eaLnBrk="1" latinLnBrk="0" hangingPunct="1">
      <a:defRPr kern="1200">
        <a:solidFill>
          <a:schemeClr val="tx1"/>
        </a:solidFill>
        <a:latin typeface="Verdana" pitchFamily="34" charset="0"/>
        <a:ea typeface="+mn-ea"/>
        <a:cs typeface="Arial" pitchFamily="34" charset="0"/>
      </a:defRPr>
    </a:lvl8pPr>
    <a:lvl9pPr marL="3657600" algn="r" defTabSz="914400" rtl="1"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86" autoAdjust="0"/>
  </p:normalViewPr>
  <p:slideViewPr>
    <p:cSldViewPr>
      <p:cViewPr varScale="1">
        <p:scale>
          <a:sx n="82" d="100"/>
          <a:sy n="82" d="100"/>
        </p:scale>
        <p:origin x="1644" y="96"/>
      </p:cViewPr>
      <p:guideLst>
        <p:guide orient="horz" pos="2160"/>
        <p:guide pos="2880"/>
      </p:guideLst>
    </p:cSldViewPr>
  </p:slideViewPr>
  <p:outlineViewPr>
    <p:cViewPr>
      <p:scale>
        <a:sx n="33" d="100"/>
        <a:sy n="33" d="100"/>
      </p:scale>
      <p:origin x="0" y="559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US"/>
          </a:p>
        </p:txBody>
      </p:sp>
      <p:sp>
        <p:nvSpPr>
          <p:cNvPr id="2662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pitchFamily="34" charset="0"/>
              </a:defRPr>
            </a:lvl1pPr>
          </a:lstStyle>
          <a:p>
            <a:pPr>
              <a:defRPr/>
            </a:pPr>
            <a:endParaRPr lang="en-US"/>
          </a:p>
        </p:txBody>
      </p:sp>
      <p:sp>
        <p:nvSpPr>
          <p:cNvPr id="204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pitchFamily="34" charset="0"/>
              </a:defRPr>
            </a:lvl1pPr>
          </a:lstStyle>
          <a:p>
            <a:pPr>
              <a:defRPr/>
            </a:pPr>
            <a:fld id="{C555FFC2-B8BA-4DEF-8930-4ED2728009D3}"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72EAEE-11E0-4105-8E84-C71D4CDCE54C}" type="slidenum">
              <a:rPr lang="ar-SA">
                <a:latin typeface="Arial" pitchFamily="34" charset="0"/>
                <a:cs typeface="Arial" pitchFamily="34" charset="0"/>
              </a:rPr>
              <a:pPr/>
              <a:t>1</a:t>
            </a:fld>
            <a:endParaRPr lang="en-US">
              <a:latin typeface="Arial" pitchFamily="34" charset="0"/>
              <a:cs typeface="Arial"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C2E75A3B-D5C7-4515-AB73-F039F79B38B4}" type="slidenum">
              <a:rPr lang="ar-SA"/>
              <a:pPr/>
              <a:t>4</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D7A201DD-B718-4A55-B998-5F406C3CD8F0}" type="slidenum">
              <a:rPr lang="ar-SA"/>
              <a:pPr/>
              <a:t>5</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818FBA38-EA77-4116-B0DA-5BD463E5C930}" type="slidenum">
              <a:rPr lang="ar-SA"/>
              <a:pPr/>
              <a:t>6</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1841B084-CAAC-4DE1-9FDC-78EDC5018B78}" type="slidenum">
              <a:rPr lang="ar-SA"/>
              <a:pPr/>
              <a:t>7</a:t>
            </a:fld>
            <a:endParaRPr lang="en-US"/>
          </a:p>
        </p:txBody>
      </p:sp>
      <p:sp>
        <p:nvSpPr>
          <p:cNvPr id="209923" name="Rectangle 2"/>
          <p:cNvSpPr>
            <a:spLocks noGrp="1" noRot="1" noChangeAspect="1" noChangeArrowheads="1" noTextEdit="1"/>
          </p:cNvSpPr>
          <p:nvPr>
            <p:ph type="sldImg"/>
          </p:nvPr>
        </p:nvSpPr>
        <p:spPr>
          <a:xfrm>
            <a:off x="1152525" y="690563"/>
            <a:ext cx="4557713" cy="3417887"/>
          </a:xfrm>
          <a:ln/>
        </p:spPr>
      </p:sp>
      <p:sp>
        <p:nvSpPr>
          <p:cNvPr id="209924" name="Rectangle 3"/>
          <p:cNvSpPr>
            <a:spLocks noGrp="1" noChangeArrowheads="1"/>
          </p:cNvSpPr>
          <p:nvPr>
            <p:ph type="body" idx="1"/>
          </p:nvPr>
        </p:nvSpPr>
        <p:spPr>
          <a:xfrm>
            <a:off x="912813" y="4344988"/>
            <a:ext cx="5032375" cy="4113212"/>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22D07B7F-33C0-4DD7-B997-7EFE41265183}" type="slidenum">
              <a:rPr lang="ar-SA"/>
              <a:pPr/>
              <a:t>8</a:t>
            </a:fld>
            <a:endParaRPr 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fa-I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fa-I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fa-IR"/>
            </a:p>
          </p:txBody>
        </p:sp>
      </p:grpSp>
      <p:sp>
        <p:nvSpPr>
          <p:cNvPr id="5122"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smtClean="0"/>
            </a:lvl1pPr>
          </a:lstStyle>
          <a:p>
            <a:pPr>
              <a:defRPr/>
            </a:pPr>
            <a:endParaRPr lang="en-US"/>
          </a:p>
        </p:txBody>
      </p:sp>
      <p:sp>
        <p:nvSpPr>
          <p:cNvPr id="9" name="Rectangle 5"/>
          <p:cNvSpPr>
            <a:spLocks noGrp="1" noChangeArrowheads="1"/>
          </p:cNvSpPr>
          <p:nvPr>
            <p:ph type="ftr" sz="quarter" idx="11"/>
          </p:nvPr>
        </p:nvSpPr>
        <p:spPr/>
        <p:txBody>
          <a:bodyPr/>
          <a:lstStyle>
            <a:lvl1pPr>
              <a:defRPr smtClean="0"/>
            </a:lvl1pPr>
          </a:lstStyle>
          <a:p>
            <a:pPr>
              <a:defRPr/>
            </a:pPr>
            <a:endParaRPr lang="en-US"/>
          </a:p>
        </p:txBody>
      </p:sp>
      <p:sp>
        <p:nvSpPr>
          <p:cNvPr id="10" name="Rectangle 6"/>
          <p:cNvSpPr>
            <a:spLocks noGrp="1" noChangeArrowheads="1"/>
          </p:cNvSpPr>
          <p:nvPr>
            <p:ph type="sldNum" sz="quarter" idx="12"/>
          </p:nvPr>
        </p:nvSpPr>
        <p:spPr/>
        <p:txBody>
          <a:bodyPr/>
          <a:lstStyle>
            <a:lvl1pPr>
              <a:defRPr smtClean="0"/>
            </a:lvl1pPr>
          </a:lstStyle>
          <a:p>
            <a:pPr>
              <a:defRPr/>
            </a:pPr>
            <a:fld id="{DC582FC7-9FCD-462E-BA08-51EDE55AD34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C1718-0416-4CF2-BFCB-B62EEEA0C92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ACB5B-6847-4F24-9F7B-F1D6DE5789E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A7D82F-AB66-45AF-A491-26CEE8936F00}"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BC47A751-CDCD-471E-A1BA-3A883230D674}"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5932488" y="1600200"/>
            <a:ext cx="3087687" cy="4525963"/>
          </a:xfrm>
        </p:spPr>
        <p:txBody>
          <a:bodyPr/>
          <a:lstStyle/>
          <a:p>
            <a:pPr lvl="0"/>
            <a:endParaRPr lang="fa-IR"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C587D0-C293-48D3-B99D-9A2F72745149}" type="slidenum">
              <a:rPr lang="ar-SA"/>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8D9BA8-4233-419C-BFFA-E76065A1D1A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F5263-47DC-4673-9D86-F0B3F35F248F}"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345E45-7A07-4A0A-9D71-C6095D83C3E8}"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25DF1C-7A22-4F5C-B0CC-FC912D032BD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AA19AE-3A32-4C54-B130-4C938C0DF51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508BCC-7E5B-4C02-8330-067EA98DBD1A}"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DBD86-788C-491B-9A30-F15D7E03992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9F41A9-8AA4-4AE4-90FE-4ABBE4503B32}"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smtClean="0"/>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smtClean="0"/>
            </a:lvl1pPr>
          </a:lstStyle>
          <a:p>
            <a:pPr>
              <a:defRPr/>
            </a:pPr>
            <a:endParaRPr lang="en-US"/>
          </a:p>
        </p:txBody>
      </p:sp>
      <p:sp>
        <p:nvSpPr>
          <p:cNvPr id="41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smtClean="0"/>
            </a:lvl1pPr>
          </a:lstStyle>
          <a:p>
            <a:pPr>
              <a:defRPr/>
            </a:pPr>
            <a:fld id="{EFFC4A0B-778A-4ACB-A516-9B38F2ADB609}" type="slidenum">
              <a:rPr lang="ar-SA"/>
              <a:pPr>
                <a:defRPr/>
              </a:pPr>
              <a:t>‹#›</a:t>
            </a:fld>
            <a:endParaRPr lang="en-US"/>
          </a:p>
        </p:txBody>
      </p:sp>
      <p:sp>
        <p:nvSpPr>
          <p:cNvPr id="410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rtl="0">
              <a:defRPr/>
            </a:pPr>
            <a:endParaRPr lang="en-US" sz="2400">
              <a:latin typeface="Times New Roman" pitchFamily="18" charset="0"/>
            </a:endParaRPr>
          </a:p>
        </p:txBody>
      </p:sp>
      <p:sp>
        <p:nvSpPr>
          <p:cNvPr id="410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fa-IR"/>
          </a:p>
        </p:txBody>
      </p:sp>
      <p:sp>
        <p:nvSpPr>
          <p:cNvPr id="410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rtl="0">
              <a:defRPr/>
            </a:pPr>
            <a:endParaRPr lang="en-US" sz="2400">
              <a:latin typeface="Times New Roman" pitchFamily="18" charset="0"/>
            </a:endParaRPr>
          </a:p>
        </p:txBody>
      </p:sp>
      <p:sp>
        <p:nvSpPr>
          <p:cNvPr id="410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rtl="0">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75" r:id="rId13"/>
    <p:sldLayoutId id="2147483676" r:id="rId14"/>
  </p:sldLayoutIdLst>
  <p:timing>
    <p:tnLst>
      <p:par>
        <p:cTn id="1" dur="indefinite" restart="never" nodeType="tmRoot"/>
      </p:par>
    </p:tn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Garamond" pitchFamily="18" charset="0"/>
          <a:cs typeface="Arial" pitchFamily="34" charset="0"/>
        </a:defRPr>
      </a:lvl2pPr>
      <a:lvl3pPr algn="l" rtl="1" eaLnBrk="0" fontAlgn="base" hangingPunct="0">
        <a:spcBef>
          <a:spcPct val="0"/>
        </a:spcBef>
        <a:spcAft>
          <a:spcPct val="0"/>
        </a:spcAft>
        <a:defRPr sz="4400">
          <a:solidFill>
            <a:schemeClr val="tx2"/>
          </a:solidFill>
          <a:latin typeface="Garamond" pitchFamily="18" charset="0"/>
          <a:cs typeface="Arial" pitchFamily="34" charset="0"/>
        </a:defRPr>
      </a:lvl3pPr>
      <a:lvl4pPr algn="l" rtl="1" eaLnBrk="0" fontAlgn="base" hangingPunct="0">
        <a:spcBef>
          <a:spcPct val="0"/>
        </a:spcBef>
        <a:spcAft>
          <a:spcPct val="0"/>
        </a:spcAft>
        <a:defRPr sz="4400">
          <a:solidFill>
            <a:schemeClr val="tx2"/>
          </a:solidFill>
          <a:latin typeface="Garamond" pitchFamily="18" charset="0"/>
          <a:cs typeface="Arial" pitchFamily="34" charset="0"/>
        </a:defRPr>
      </a:lvl4pPr>
      <a:lvl5pPr algn="l" rtl="1" eaLnBrk="0" fontAlgn="base" hangingPunct="0">
        <a:spcBef>
          <a:spcPct val="0"/>
        </a:spcBef>
        <a:spcAft>
          <a:spcPct val="0"/>
        </a:spcAft>
        <a:defRPr sz="4400">
          <a:solidFill>
            <a:schemeClr val="tx2"/>
          </a:solidFill>
          <a:latin typeface="Garamond" pitchFamily="18" charset="0"/>
          <a:cs typeface="Arial" pitchFamily="34" charset="0"/>
        </a:defRPr>
      </a:lvl5pPr>
      <a:lvl6pPr marL="457200" algn="l" rtl="1" fontAlgn="base">
        <a:spcBef>
          <a:spcPct val="0"/>
        </a:spcBef>
        <a:spcAft>
          <a:spcPct val="0"/>
        </a:spcAft>
        <a:defRPr sz="4400">
          <a:solidFill>
            <a:schemeClr val="tx2"/>
          </a:solidFill>
          <a:latin typeface="Garamond" pitchFamily="18" charset="0"/>
          <a:cs typeface="Arial" pitchFamily="34" charset="0"/>
        </a:defRPr>
      </a:lvl6pPr>
      <a:lvl7pPr marL="914400" algn="l" rtl="1" fontAlgn="base">
        <a:spcBef>
          <a:spcPct val="0"/>
        </a:spcBef>
        <a:spcAft>
          <a:spcPct val="0"/>
        </a:spcAft>
        <a:defRPr sz="4400">
          <a:solidFill>
            <a:schemeClr val="tx2"/>
          </a:solidFill>
          <a:latin typeface="Garamond" pitchFamily="18" charset="0"/>
          <a:cs typeface="Arial" pitchFamily="34" charset="0"/>
        </a:defRPr>
      </a:lvl7pPr>
      <a:lvl8pPr marL="1371600" algn="l" rtl="1" fontAlgn="base">
        <a:spcBef>
          <a:spcPct val="0"/>
        </a:spcBef>
        <a:spcAft>
          <a:spcPct val="0"/>
        </a:spcAft>
        <a:defRPr sz="4400">
          <a:solidFill>
            <a:schemeClr val="tx2"/>
          </a:solidFill>
          <a:latin typeface="Garamond" pitchFamily="18" charset="0"/>
          <a:cs typeface="Arial" pitchFamily="34" charset="0"/>
        </a:defRPr>
      </a:lvl8pPr>
      <a:lvl9pPr marL="1828800" algn="l" rtl="1" fontAlgn="base">
        <a:spcBef>
          <a:spcPct val="0"/>
        </a:spcBef>
        <a:spcAft>
          <a:spcPct val="0"/>
        </a:spcAft>
        <a:defRPr sz="44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r" rtl="1"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10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10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10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11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http://openerg.com/dse/images/notebook%20only.jpg" TargetMode="External"/><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http://openerg.com/dse/images/notebook+keyboard.jpg" TargetMode="External"/><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http://openerg.com/dse/images/notebook+monitor.jpg" TargetMode="External"/><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18.w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ww.osha.gov/SLTC/etools/computerworkstations/images/chair_1.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http://www.fhcrc.org/admin/facilities/ehs/training/ergonomics_online/images/tall.jpg"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9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BESM2"/>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a:effectLst>
            <a:glow rad="228600">
              <a:schemeClr val="accent3">
                <a:satMod val="175000"/>
                <a:alpha val="40000"/>
              </a:schemeClr>
            </a:glow>
          </a:effectLst>
        </p:spPr>
      </p:pic>
      <p:pic>
        <p:nvPicPr>
          <p:cNvPr id="3075" name="Picture 3" descr="balilys_e0"/>
          <p:cNvPicPr>
            <a:picLocks noChangeAspect="1" noChangeArrowheads="1" noCrop="1"/>
          </p:cNvPicPr>
          <p:nvPr/>
        </p:nvPicPr>
        <p:blipFill>
          <a:blip r:embed="rId4" cstate="print"/>
          <a:srcRect/>
          <a:stretch>
            <a:fillRect/>
          </a:stretch>
        </p:blipFill>
        <p:spPr bwMode="auto">
          <a:xfrm rot="10546251">
            <a:off x="4486275" y="4005263"/>
            <a:ext cx="3322638" cy="2892425"/>
          </a:xfrm>
          <a:prstGeom prst="rect">
            <a:avLst/>
          </a:prstGeom>
          <a:noFill/>
          <a:ln w="9525">
            <a:noFill/>
            <a:miter lim="800000"/>
            <a:headEnd/>
            <a:tailEnd/>
          </a:ln>
        </p:spPr>
      </p:pic>
      <p:pic>
        <p:nvPicPr>
          <p:cNvPr id="3076" name="Picture 4" descr="baredroses_e0"/>
          <p:cNvPicPr>
            <a:picLocks noChangeAspect="1" noChangeArrowheads="1" noCrop="1"/>
          </p:cNvPicPr>
          <p:nvPr/>
        </p:nvPicPr>
        <p:blipFill>
          <a:blip r:embed="rId5" cstate="print"/>
          <a:srcRect/>
          <a:stretch>
            <a:fillRect/>
          </a:stretch>
        </p:blipFill>
        <p:spPr bwMode="auto">
          <a:xfrm>
            <a:off x="7677150" y="3581400"/>
            <a:ext cx="1143000" cy="1143000"/>
          </a:xfrm>
          <a:prstGeom prst="rect">
            <a:avLst/>
          </a:prstGeom>
          <a:noFill/>
          <a:ln w="9525">
            <a:noFill/>
            <a:miter lim="800000"/>
            <a:headEnd/>
            <a:tailEnd/>
          </a:ln>
        </p:spPr>
      </p:pic>
      <p:pic>
        <p:nvPicPr>
          <p:cNvPr id="3077" name="Picture 5" descr="baredroses_e0"/>
          <p:cNvPicPr>
            <a:picLocks noChangeAspect="1" noChangeArrowheads="1" noCrop="1"/>
          </p:cNvPicPr>
          <p:nvPr/>
        </p:nvPicPr>
        <p:blipFill>
          <a:blip r:embed="rId5" cstate="print"/>
          <a:srcRect/>
          <a:stretch>
            <a:fillRect/>
          </a:stretch>
        </p:blipFill>
        <p:spPr bwMode="auto">
          <a:xfrm>
            <a:off x="8243888" y="2133600"/>
            <a:ext cx="1143000" cy="1143000"/>
          </a:xfrm>
          <a:prstGeom prst="rect">
            <a:avLst/>
          </a:prstGeom>
          <a:noFill/>
          <a:ln w="9525">
            <a:noFill/>
            <a:miter lim="800000"/>
            <a:headEnd/>
            <a:tailEnd/>
          </a:ln>
        </p:spPr>
      </p:pic>
      <p:pic>
        <p:nvPicPr>
          <p:cNvPr id="3078" name="Picture 6" descr="balilys_e0"/>
          <p:cNvPicPr>
            <a:picLocks noGrp="1" noChangeAspect="1" noChangeArrowheads="1" noCrop="1"/>
          </p:cNvPicPr>
          <p:nvPr>
            <p:ph/>
          </p:nvPr>
        </p:nvPicPr>
        <p:blipFill>
          <a:blip r:embed="rId4" cstate="print"/>
          <a:srcRect/>
          <a:stretch>
            <a:fillRect/>
          </a:stretch>
        </p:blipFill>
        <p:spPr>
          <a:xfrm rot="19218679">
            <a:off x="-30163" y="176213"/>
            <a:ext cx="1403351" cy="1047750"/>
          </a:xfrm>
          <a:noFill/>
        </p:spPr>
      </p:pic>
      <p:sp>
        <p:nvSpPr>
          <p:cNvPr id="3079" name="Text Box 7"/>
          <p:cNvSpPr txBox="1">
            <a:spLocks noChangeArrowheads="1"/>
          </p:cNvSpPr>
          <p:nvPr/>
        </p:nvSpPr>
        <p:spPr bwMode="auto">
          <a:xfrm>
            <a:off x="5795963" y="2565400"/>
            <a:ext cx="2520950" cy="1616075"/>
          </a:xfrm>
          <a:prstGeom prst="rect">
            <a:avLst/>
          </a:prstGeom>
          <a:noFill/>
          <a:ln w="9525">
            <a:noFill/>
            <a:miter lim="800000"/>
            <a:headEnd/>
            <a:tailEnd/>
          </a:ln>
        </p:spPr>
        <p:txBody>
          <a:bodyPr>
            <a:spAutoFit/>
          </a:bodyPr>
          <a:lstStyle/>
          <a:p>
            <a:pPr>
              <a:spcBef>
                <a:spcPct val="50000"/>
              </a:spcBef>
            </a:pPr>
            <a:r>
              <a:rPr lang="fa-IR" sz="4000" b="1">
                <a:solidFill>
                  <a:srgbClr val="FFFF00"/>
                </a:solidFill>
                <a:latin typeface="SDC-Majiid OutCactus" pitchFamily="2" charset="2"/>
                <a:cs typeface="B Majid Shadow" pitchFamily="2" charset="-78"/>
              </a:rPr>
              <a:t>هو </a:t>
            </a:r>
          </a:p>
          <a:p>
            <a:pPr>
              <a:spcBef>
                <a:spcPct val="50000"/>
              </a:spcBef>
            </a:pPr>
            <a:r>
              <a:rPr lang="fa-IR" sz="4000" b="1">
                <a:solidFill>
                  <a:srgbClr val="FFFF00"/>
                </a:solidFill>
                <a:latin typeface="SDC-Majiid OutCactus" pitchFamily="2" charset="2"/>
                <a:cs typeface="B Majid Shadow" pitchFamily="2" charset="-78"/>
              </a:rPr>
              <a:t>خلاق</a:t>
            </a:r>
            <a:endParaRPr lang="en-US" sz="4000" b="1">
              <a:solidFill>
                <a:srgbClr val="FFFF00"/>
              </a:solidFill>
              <a:latin typeface="SDC-Majiid OutCactus" pitchFamily="2" charset="2"/>
              <a:cs typeface="B Majid Shadow" pitchFamily="2" charset="-78"/>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icture 003"/>
          <p:cNvPicPr>
            <a:picLocks noChangeAspect="1" noChangeArrowheads="1"/>
          </p:cNvPicPr>
          <p:nvPr/>
        </p:nvPicPr>
        <p:blipFill>
          <a:blip r:embed="rId2"/>
          <a:srcRect/>
          <a:stretch>
            <a:fillRect/>
          </a:stretch>
        </p:blipFill>
        <p:spPr bwMode="auto">
          <a:xfrm>
            <a:off x="1547813" y="188913"/>
            <a:ext cx="6145212" cy="633730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endParaRPr lang="en-US" smtClean="0"/>
          </a:p>
        </p:txBody>
      </p:sp>
      <p:sp>
        <p:nvSpPr>
          <p:cNvPr id="81923" name="Rectangle 3"/>
          <p:cNvSpPr>
            <a:spLocks noGrp="1" noChangeArrowheads="1"/>
          </p:cNvSpPr>
          <p:nvPr>
            <p:ph type="body" idx="1"/>
          </p:nvPr>
        </p:nvSpPr>
        <p:spPr/>
        <p:txBody>
          <a:bodyPr/>
          <a:lstStyle/>
          <a:p>
            <a:pPr eaLnBrk="1" hangingPunct="1"/>
            <a:endParaRPr lang="en-US" smtClean="0"/>
          </a:p>
        </p:txBody>
      </p:sp>
      <p:pic>
        <p:nvPicPr>
          <p:cNvPr id="253956" name="Picture 4" descr="pointi1"/>
          <p:cNvPicPr>
            <a:picLocks noChangeAspect="1" noChangeArrowheads="1"/>
          </p:cNvPicPr>
          <p:nvPr/>
        </p:nvPicPr>
        <p:blipFill>
          <a:blip r:embed="rId2" cstate="print"/>
          <a:srcRect/>
          <a:stretch>
            <a:fillRect/>
          </a:stretch>
        </p:blipFill>
        <p:spPr bwMode="auto">
          <a:xfrm>
            <a:off x="5219700" y="0"/>
            <a:ext cx="3924300" cy="3098800"/>
          </a:xfrm>
          <a:prstGeom prst="rect">
            <a:avLst/>
          </a:prstGeom>
          <a:noFill/>
          <a:ln w="9525">
            <a:solidFill>
              <a:srgbClr val="000000"/>
            </a:solidFill>
            <a:miter lim="800000"/>
            <a:headEnd/>
            <a:tailEnd/>
          </a:ln>
        </p:spPr>
      </p:pic>
      <p:pic>
        <p:nvPicPr>
          <p:cNvPr id="253957" name="Picture 5" descr="pointi4"/>
          <p:cNvPicPr>
            <a:picLocks noChangeAspect="1" noChangeArrowheads="1"/>
          </p:cNvPicPr>
          <p:nvPr/>
        </p:nvPicPr>
        <p:blipFill>
          <a:blip r:embed="rId3" cstate="print"/>
          <a:srcRect/>
          <a:stretch>
            <a:fillRect/>
          </a:stretch>
        </p:blipFill>
        <p:spPr bwMode="auto">
          <a:xfrm>
            <a:off x="250825" y="0"/>
            <a:ext cx="3960813" cy="3128963"/>
          </a:xfrm>
          <a:prstGeom prst="rect">
            <a:avLst/>
          </a:prstGeom>
          <a:noFill/>
          <a:ln w="9525">
            <a:solidFill>
              <a:srgbClr val="000000"/>
            </a:solidFill>
            <a:miter lim="800000"/>
            <a:headEnd/>
            <a:tailEnd/>
          </a:ln>
        </p:spPr>
      </p:pic>
      <p:pic>
        <p:nvPicPr>
          <p:cNvPr id="253958" name="Picture 6" descr="pointi2"/>
          <p:cNvPicPr>
            <a:picLocks noChangeAspect="1" noChangeArrowheads="1"/>
          </p:cNvPicPr>
          <p:nvPr/>
        </p:nvPicPr>
        <p:blipFill>
          <a:blip r:embed="rId4" cstate="print"/>
          <a:srcRect/>
          <a:stretch>
            <a:fillRect/>
          </a:stretch>
        </p:blipFill>
        <p:spPr bwMode="auto">
          <a:xfrm>
            <a:off x="5924550" y="3500438"/>
            <a:ext cx="3219450" cy="3357562"/>
          </a:xfrm>
          <a:prstGeom prst="rect">
            <a:avLst/>
          </a:prstGeom>
          <a:noFill/>
          <a:ln w="9525">
            <a:solidFill>
              <a:srgbClr val="000000"/>
            </a:solidFill>
            <a:miter lim="800000"/>
            <a:headEnd/>
            <a:tailEnd/>
          </a:ln>
        </p:spPr>
      </p:pic>
      <p:pic>
        <p:nvPicPr>
          <p:cNvPr id="253959" name="Picture 7" descr="pointi5"/>
          <p:cNvPicPr>
            <a:picLocks noChangeAspect="1" noChangeArrowheads="1"/>
          </p:cNvPicPr>
          <p:nvPr/>
        </p:nvPicPr>
        <p:blipFill>
          <a:blip r:embed="rId5" cstate="print"/>
          <a:srcRect/>
          <a:stretch>
            <a:fillRect/>
          </a:stretch>
        </p:blipFill>
        <p:spPr bwMode="auto">
          <a:xfrm>
            <a:off x="250825" y="3500438"/>
            <a:ext cx="3276600" cy="335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53957"/>
                                        </p:tgtEl>
                                        <p:attrNameLst>
                                          <p:attrName>style.visibility</p:attrName>
                                        </p:attrNameLst>
                                      </p:cBhvr>
                                      <p:to>
                                        <p:strVal val="visible"/>
                                      </p:to>
                                    </p:set>
                                    <p:anim calcmode="lin" valueType="num">
                                      <p:cBhvr>
                                        <p:cTn id="7" dur="1000" fill="hold"/>
                                        <p:tgtEl>
                                          <p:spTgt spid="253957"/>
                                        </p:tgtEl>
                                        <p:attrNameLst>
                                          <p:attrName>ppt_w</p:attrName>
                                        </p:attrNameLst>
                                      </p:cBhvr>
                                      <p:tavLst>
                                        <p:tav tm="0">
                                          <p:val>
                                            <p:strVal val="#ppt_w+.3"/>
                                          </p:val>
                                        </p:tav>
                                        <p:tav tm="100000">
                                          <p:val>
                                            <p:strVal val="#ppt_w"/>
                                          </p:val>
                                        </p:tav>
                                      </p:tavLst>
                                    </p:anim>
                                    <p:anim calcmode="lin" valueType="num">
                                      <p:cBhvr>
                                        <p:cTn id="8" dur="1000" fill="hold"/>
                                        <p:tgtEl>
                                          <p:spTgt spid="253957"/>
                                        </p:tgtEl>
                                        <p:attrNameLst>
                                          <p:attrName>ppt_h</p:attrName>
                                        </p:attrNameLst>
                                      </p:cBhvr>
                                      <p:tavLst>
                                        <p:tav tm="0">
                                          <p:val>
                                            <p:strVal val="#ppt_h"/>
                                          </p:val>
                                        </p:tav>
                                        <p:tav tm="100000">
                                          <p:val>
                                            <p:strVal val="#ppt_h"/>
                                          </p:val>
                                        </p:tav>
                                      </p:tavLst>
                                    </p:anim>
                                    <p:animEffect transition="in" filter="fade">
                                      <p:cBhvr>
                                        <p:cTn id="9" dur="1000"/>
                                        <p:tgtEl>
                                          <p:spTgt spid="25395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3956"/>
                                        </p:tgtEl>
                                        <p:attrNameLst>
                                          <p:attrName>style.visibility</p:attrName>
                                        </p:attrNameLst>
                                      </p:cBhvr>
                                      <p:to>
                                        <p:strVal val="visible"/>
                                      </p:to>
                                    </p:set>
                                    <p:animEffect transition="in" filter="fade">
                                      <p:cBhvr>
                                        <p:cTn id="14" dur="1000"/>
                                        <p:tgtEl>
                                          <p:spTgt spid="253956"/>
                                        </p:tgtEl>
                                      </p:cBhvr>
                                    </p:animEffect>
                                    <p:anim calcmode="lin" valueType="num">
                                      <p:cBhvr>
                                        <p:cTn id="15" dur="1000" fill="hold"/>
                                        <p:tgtEl>
                                          <p:spTgt spid="253956"/>
                                        </p:tgtEl>
                                        <p:attrNameLst>
                                          <p:attrName>ppt_x</p:attrName>
                                        </p:attrNameLst>
                                      </p:cBhvr>
                                      <p:tavLst>
                                        <p:tav tm="0">
                                          <p:val>
                                            <p:strVal val="#ppt_x"/>
                                          </p:val>
                                        </p:tav>
                                        <p:tav tm="100000">
                                          <p:val>
                                            <p:strVal val="#ppt_x"/>
                                          </p:val>
                                        </p:tav>
                                      </p:tavLst>
                                    </p:anim>
                                    <p:anim calcmode="lin" valueType="num">
                                      <p:cBhvr>
                                        <p:cTn id="16" dur="1000" fill="hold"/>
                                        <p:tgtEl>
                                          <p:spTgt spid="2539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53959"/>
                                        </p:tgtEl>
                                        <p:attrNameLst>
                                          <p:attrName>style.visibility</p:attrName>
                                        </p:attrNameLst>
                                      </p:cBhvr>
                                      <p:to>
                                        <p:strVal val="visible"/>
                                      </p:to>
                                    </p:set>
                                    <p:animEffect transition="in" filter="slide(fromBottom)">
                                      <p:cBhvr>
                                        <p:cTn id="21" dur="500"/>
                                        <p:tgtEl>
                                          <p:spTgt spid="253959"/>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253958"/>
                                        </p:tgtEl>
                                        <p:attrNameLst>
                                          <p:attrName>style.visibility</p:attrName>
                                        </p:attrNameLst>
                                      </p:cBhvr>
                                      <p:to>
                                        <p:strVal val="visible"/>
                                      </p:to>
                                    </p:set>
                                    <p:anim calcmode="lin" valueType="num">
                                      <p:cBhvr>
                                        <p:cTn id="26" dur="1000" fill="hold"/>
                                        <p:tgtEl>
                                          <p:spTgt spid="253958"/>
                                        </p:tgtEl>
                                        <p:attrNameLst>
                                          <p:attrName>ppt_w</p:attrName>
                                        </p:attrNameLst>
                                      </p:cBhvr>
                                      <p:tavLst>
                                        <p:tav tm="0">
                                          <p:val>
                                            <p:fltVal val="0"/>
                                          </p:val>
                                        </p:tav>
                                        <p:tav tm="100000">
                                          <p:val>
                                            <p:strVal val="#ppt_w"/>
                                          </p:val>
                                        </p:tav>
                                      </p:tavLst>
                                    </p:anim>
                                    <p:anim calcmode="lin" valueType="num">
                                      <p:cBhvr>
                                        <p:cTn id="27" dur="1000" fill="hold"/>
                                        <p:tgtEl>
                                          <p:spTgt spid="253958"/>
                                        </p:tgtEl>
                                        <p:attrNameLst>
                                          <p:attrName>ppt_h</p:attrName>
                                        </p:attrNameLst>
                                      </p:cBhvr>
                                      <p:tavLst>
                                        <p:tav tm="0">
                                          <p:val>
                                            <p:fltVal val="0"/>
                                          </p:val>
                                        </p:tav>
                                        <p:tav tm="100000">
                                          <p:val>
                                            <p:strVal val="#ppt_h"/>
                                          </p:val>
                                        </p:tav>
                                      </p:tavLst>
                                    </p:anim>
                                    <p:anim calcmode="lin" valueType="num">
                                      <p:cBhvr>
                                        <p:cTn id="28" dur="1000" fill="hold"/>
                                        <p:tgtEl>
                                          <p:spTgt spid="25395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539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sp>
        <p:nvSpPr>
          <p:cNvPr id="82947" name="Rectangle 3"/>
          <p:cNvSpPr>
            <a:spLocks noGrp="1" noChangeArrowheads="1"/>
          </p:cNvSpPr>
          <p:nvPr>
            <p:ph type="body" idx="1"/>
          </p:nvPr>
        </p:nvSpPr>
        <p:spPr/>
        <p:txBody>
          <a:bodyPr/>
          <a:lstStyle/>
          <a:p>
            <a:pPr eaLnBrk="1" hangingPunct="1"/>
            <a:endParaRPr lang="en-US" smtClean="0"/>
          </a:p>
        </p:txBody>
      </p:sp>
      <p:pic>
        <p:nvPicPr>
          <p:cNvPr id="256004" name="Picture 4" descr="Pointer/Mouse"/>
          <p:cNvPicPr>
            <a:picLocks noChangeAspect="1" noChangeArrowheads="1"/>
          </p:cNvPicPr>
          <p:nvPr/>
        </p:nvPicPr>
        <p:blipFill>
          <a:blip r:embed="rId2" cstate="print"/>
          <a:srcRect/>
          <a:stretch>
            <a:fillRect/>
          </a:stretch>
        </p:blipFill>
        <p:spPr bwMode="auto">
          <a:xfrm>
            <a:off x="539750" y="1844675"/>
            <a:ext cx="3240088" cy="2447925"/>
          </a:xfrm>
          <a:prstGeom prst="rect">
            <a:avLst/>
          </a:prstGeom>
          <a:noFill/>
          <a:ln w="9525">
            <a:noFill/>
            <a:miter lim="800000"/>
            <a:headEnd/>
            <a:tailEnd/>
          </a:ln>
        </p:spPr>
      </p:pic>
      <p:pic>
        <p:nvPicPr>
          <p:cNvPr id="256005" name="Picture 5" descr="Figure 1: Mouse placement that is too far away because of a small keyboard tray"/>
          <p:cNvPicPr>
            <a:picLocks noChangeAspect="1" noChangeArrowheads="1"/>
          </p:cNvPicPr>
          <p:nvPr/>
        </p:nvPicPr>
        <p:blipFill>
          <a:blip r:embed="rId3" cstate="print"/>
          <a:srcRect/>
          <a:stretch>
            <a:fillRect/>
          </a:stretch>
        </p:blipFill>
        <p:spPr bwMode="auto">
          <a:xfrm>
            <a:off x="5364163" y="620713"/>
            <a:ext cx="3455987" cy="2016125"/>
          </a:xfrm>
          <a:prstGeom prst="rect">
            <a:avLst/>
          </a:prstGeom>
          <a:noFill/>
          <a:ln w="9525">
            <a:noFill/>
            <a:miter lim="800000"/>
            <a:headEnd/>
            <a:tailEnd/>
          </a:ln>
        </p:spPr>
      </p:pic>
      <p:pic>
        <p:nvPicPr>
          <p:cNvPr id="256006" name="Picture 6" descr="Figure 2: Mouse placed too far from the user and not in the same plane as the keyboard"/>
          <p:cNvPicPr>
            <a:picLocks noChangeAspect="1" noChangeArrowheads="1"/>
          </p:cNvPicPr>
          <p:nvPr/>
        </p:nvPicPr>
        <p:blipFill>
          <a:blip r:embed="rId4" cstate="print"/>
          <a:srcRect/>
          <a:stretch>
            <a:fillRect/>
          </a:stretch>
        </p:blipFill>
        <p:spPr bwMode="auto">
          <a:xfrm>
            <a:off x="6084888" y="3716338"/>
            <a:ext cx="2841625" cy="223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fade">
                                      <p:cBhvr>
                                        <p:cTn id="7" dur="1000"/>
                                        <p:tgtEl>
                                          <p:spTgt spid="256005"/>
                                        </p:tgtEl>
                                      </p:cBhvr>
                                    </p:animEffect>
                                    <p:anim calcmode="lin" valueType="num">
                                      <p:cBhvr>
                                        <p:cTn id="8" dur="1000" fill="hold"/>
                                        <p:tgtEl>
                                          <p:spTgt spid="256005"/>
                                        </p:tgtEl>
                                        <p:attrNameLst>
                                          <p:attrName>ppt_x</p:attrName>
                                        </p:attrNameLst>
                                      </p:cBhvr>
                                      <p:tavLst>
                                        <p:tav tm="0">
                                          <p:val>
                                            <p:strVal val="#ppt_x"/>
                                          </p:val>
                                        </p:tav>
                                        <p:tav tm="100000">
                                          <p:val>
                                            <p:strVal val="#ppt_x"/>
                                          </p:val>
                                        </p:tav>
                                      </p:tavLst>
                                    </p:anim>
                                    <p:anim calcmode="lin" valueType="num">
                                      <p:cBhvr>
                                        <p:cTn id="9" dur="1000" fill="hold"/>
                                        <p:tgtEl>
                                          <p:spTgt spid="2560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6004"/>
                                        </p:tgtEl>
                                        <p:attrNameLst>
                                          <p:attrName>style.visibility</p:attrName>
                                        </p:attrNameLst>
                                      </p:cBhvr>
                                      <p:to>
                                        <p:strVal val="visible"/>
                                      </p:to>
                                    </p:set>
                                    <p:anim calcmode="lin" valueType="num">
                                      <p:cBhvr additive="base">
                                        <p:cTn id="14" dur="500" fill="hold"/>
                                        <p:tgtEl>
                                          <p:spTgt spid="256004"/>
                                        </p:tgtEl>
                                        <p:attrNameLst>
                                          <p:attrName>ppt_x</p:attrName>
                                        </p:attrNameLst>
                                      </p:cBhvr>
                                      <p:tavLst>
                                        <p:tav tm="0">
                                          <p:val>
                                            <p:strVal val="#ppt_x"/>
                                          </p:val>
                                        </p:tav>
                                        <p:tav tm="100000">
                                          <p:val>
                                            <p:strVal val="#ppt_x"/>
                                          </p:val>
                                        </p:tav>
                                      </p:tavLst>
                                    </p:anim>
                                    <p:anim calcmode="lin" valueType="num">
                                      <p:cBhvr additive="base">
                                        <p:cTn id="15" dur="500" fill="hold"/>
                                        <p:tgtEl>
                                          <p:spTgt spid="25600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256006"/>
                                        </p:tgtEl>
                                        <p:attrNameLst>
                                          <p:attrName>style.visibility</p:attrName>
                                        </p:attrNameLst>
                                      </p:cBhvr>
                                      <p:to>
                                        <p:strVal val="visible"/>
                                      </p:to>
                                    </p:set>
                                    <p:anim calcmode="lin" valueType="num">
                                      <p:cBhvr>
                                        <p:cTn id="20" dur="500" fill="hold"/>
                                        <p:tgtEl>
                                          <p:spTgt spid="256006"/>
                                        </p:tgtEl>
                                        <p:attrNameLst>
                                          <p:attrName>ppt_w</p:attrName>
                                        </p:attrNameLst>
                                      </p:cBhvr>
                                      <p:tavLst>
                                        <p:tav tm="0">
                                          <p:val>
                                            <p:strVal val="#ppt_w*2.5"/>
                                          </p:val>
                                        </p:tav>
                                        <p:tav tm="100000">
                                          <p:val>
                                            <p:strVal val="#ppt_w"/>
                                          </p:val>
                                        </p:tav>
                                      </p:tavLst>
                                    </p:anim>
                                    <p:anim calcmode="lin" valueType="num">
                                      <p:cBhvr>
                                        <p:cTn id="21" dur="500" fill="hold"/>
                                        <p:tgtEl>
                                          <p:spTgt spid="256006"/>
                                        </p:tgtEl>
                                        <p:attrNameLst>
                                          <p:attrName>ppt_h</p:attrName>
                                        </p:attrNameLst>
                                      </p:cBhvr>
                                      <p:tavLst>
                                        <p:tav tm="0">
                                          <p:val>
                                            <p:strVal val="#ppt_h*0.01"/>
                                          </p:val>
                                        </p:tav>
                                        <p:tav tm="100000">
                                          <p:val>
                                            <p:strVal val="#ppt_h"/>
                                          </p:val>
                                        </p:tav>
                                      </p:tavLst>
                                    </p:anim>
                                    <p:anim calcmode="lin" valueType="num">
                                      <p:cBhvr>
                                        <p:cTn id="22" dur="500" fill="hold"/>
                                        <p:tgtEl>
                                          <p:spTgt spid="256006"/>
                                        </p:tgtEl>
                                        <p:attrNameLst>
                                          <p:attrName>ppt_x</p:attrName>
                                        </p:attrNameLst>
                                      </p:cBhvr>
                                      <p:tavLst>
                                        <p:tav tm="0">
                                          <p:val>
                                            <p:strVal val="#ppt_x"/>
                                          </p:val>
                                        </p:tav>
                                        <p:tav tm="100000">
                                          <p:val>
                                            <p:strVal val="#ppt_x"/>
                                          </p:val>
                                        </p:tav>
                                      </p:tavLst>
                                    </p:anim>
                                    <p:anim calcmode="lin" valueType="num">
                                      <p:cBhvr>
                                        <p:cTn id="23" dur="500" fill="hold"/>
                                        <p:tgtEl>
                                          <p:spTgt spid="256006"/>
                                        </p:tgtEl>
                                        <p:attrNameLst>
                                          <p:attrName>ppt_y</p:attrName>
                                        </p:attrNameLst>
                                      </p:cBhvr>
                                      <p:tavLst>
                                        <p:tav tm="0">
                                          <p:val>
                                            <p:strVal val="#ppt_h+1"/>
                                          </p:val>
                                        </p:tav>
                                        <p:tav tm="100000">
                                          <p:val>
                                            <p:strVal val="#ppt_y"/>
                                          </p:val>
                                        </p:tav>
                                      </p:tavLst>
                                    </p:anim>
                                    <p:animEffect transition="in" filter="fade">
                                      <p:cBhvr>
                                        <p:cTn id="24" dur="500"/>
                                        <p:tgtEl>
                                          <p:spTgt spid="256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en-US" smtClean="0"/>
          </a:p>
        </p:txBody>
      </p:sp>
      <p:sp>
        <p:nvSpPr>
          <p:cNvPr id="83971" name="Rectangle 3"/>
          <p:cNvSpPr>
            <a:spLocks noGrp="1" noChangeArrowheads="1"/>
          </p:cNvSpPr>
          <p:nvPr>
            <p:ph type="body" idx="1"/>
          </p:nvPr>
        </p:nvSpPr>
        <p:spPr/>
        <p:txBody>
          <a:bodyPr/>
          <a:lstStyle/>
          <a:p>
            <a:pPr eaLnBrk="1" hangingPunct="1"/>
            <a:endParaRPr lang="en-US" smtClean="0"/>
          </a:p>
        </p:txBody>
      </p:sp>
      <p:pic>
        <p:nvPicPr>
          <p:cNvPr id="258052" name="Picture 4" descr="logitech_photo"/>
          <p:cNvPicPr>
            <a:picLocks noChangeAspect="1" noChangeArrowheads="1"/>
          </p:cNvPicPr>
          <p:nvPr/>
        </p:nvPicPr>
        <p:blipFill>
          <a:blip r:embed="rId2" cstate="print"/>
          <a:srcRect/>
          <a:stretch>
            <a:fillRect/>
          </a:stretch>
        </p:blipFill>
        <p:spPr bwMode="auto">
          <a:xfrm>
            <a:off x="3924300" y="4410075"/>
            <a:ext cx="2447925" cy="2447925"/>
          </a:xfrm>
          <a:prstGeom prst="rect">
            <a:avLst/>
          </a:prstGeom>
          <a:noFill/>
          <a:ln w="9525">
            <a:noFill/>
            <a:miter lim="800000"/>
            <a:headEnd/>
            <a:tailEnd/>
          </a:ln>
        </p:spPr>
      </p:pic>
      <p:pic>
        <p:nvPicPr>
          <p:cNvPr id="258053" name="Picture 5" descr="8893b9b63112267c"/>
          <p:cNvPicPr>
            <a:picLocks noChangeAspect="1" noChangeArrowheads="1"/>
          </p:cNvPicPr>
          <p:nvPr/>
        </p:nvPicPr>
        <p:blipFill>
          <a:blip r:embed="rId3" cstate="print"/>
          <a:srcRect/>
          <a:stretch>
            <a:fillRect/>
          </a:stretch>
        </p:blipFill>
        <p:spPr bwMode="auto">
          <a:xfrm>
            <a:off x="6880225" y="2997200"/>
            <a:ext cx="2263775" cy="3860800"/>
          </a:xfrm>
          <a:prstGeom prst="rect">
            <a:avLst/>
          </a:prstGeom>
          <a:noFill/>
          <a:ln w="9525">
            <a:noFill/>
            <a:miter lim="800000"/>
            <a:headEnd/>
            <a:tailEnd/>
          </a:ln>
        </p:spPr>
      </p:pic>
      <p:pic>
        <p:nvPicPr>
          <p:cNvPr id="258054" name="Picture 6" descr="8135753c0f13ff8c"/>
          <p:cNvPicPr>
            <a:picLocks noChangeAspect="1" noChangeArrowheads="1"/>
          </p:cNvPicPr>
          <p:nvPr/>
        </p:nvPicPr>
        <p:blipFill>
          <a:blip r:embed="rId4" cstate="print"/>
          <a:srcRect/>
          <a:stretch>
            <a:fillRect/>
          </a:stretch>
        </p:blipFill>
        <p:spPr bwMode="auto">
          <a:xfrm>
            <a:off x="179388" y="3500438"/>
            <a:ext cx="2686050" cy="3357562"/>
          </a:xfrm>
          <a:prstGeom prst="rect">
            <a:avLst/>
          </a:prstGeom>
          <a:noFill/>
          <a:ln w="9525">
            <a:noFill/>
            <a:miter lim="800000"/>
            <a:headEnd/>
            <a:tailEnd/>
          </a:ln>
        </p:spPr>
      </p:pic>
      <p:pic>
        <p:nvPicPr>
          <p:cNvPr id="258055" name="Picture 7" descr="2212745464_84f2639663"/>
          <p:cNvPicPr>
            <a:picLocks noChangeAspect="1" noChangeArrowheads="1"/>
          </p:cNvPicPr>
          <p:nvPr/>
        </p:nvPicPr>
        <p:blipFill>
          <a:blip r:embed="rId5" cstate="print"/>
          <a:srcRect/>
          <a:stretch>
            <a:fillRect/>
          </a:stretch>
        </p:blipFill>
        <p:spPr bwMode="auto">
          <a:xfrm>
            <a:off x="395288" y="0"/>
            <a:ext cx="4537075" cy="3321050"/>
          </a:xfrm>
          <a:prstGeom prst="rect">
            <a:avLst/>
          </a:prstGeom>
          <a:noFill/>
          <a:ln w="9525">
            <a:noFill/>
            <a:miter lim="800000"/>
            <a:headEnd/>
            <a:tailEnd/>
          </a:ln>
        </p:spPr>
      </p:pic>
      <p:pic>
        <p:nvPicPr>
          <p:cNvPr id="258056" name="Picture 8" descr="bigtrackweb_prod"/>
          <p:cNvPicPr>
            <a:picLocks noChangeAspect="1" noChangeArrowheads="1"/>
          </p:cNvPicPr>
          <p:nvPr/>
        </p:nvPicPr>
        <p:blipFill>
          <a:blip r:embed="rId6" cstate="print"/>
          <a:srcRect/>
          <a:stretch>
            <a:fillRect/>
          </a:stretch>
        </p:blipFill>
        <p:spPr bwMode="auto">
          <a:xfrm>
            <a:off x="6604000" y="0"/>
            <a:ext cx="2540000" cy="252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8055"/>
                                        </p:tgtEl>
                                        <p:attrNameLst>
                                          <p:attrName>style.visibility</p:attrName>
                                        </p:attrNameLst>
                                      </p:cBhvr>
                                      <p:to>
                                        <p:strVal val="visible"/>
                                      </p:to>
                                    </p:set>
                                    <p:animEffect transition="in" filter="fade">
                                      <p:cBhvr>
                                        <p:cTn id="7" dur="1000"/>
                                        <p:tgtEl>
                                          <p:spTgt spid="258055"/>
                                        </p:tgtEl>
                                      </p:cBhvr>
                                    </p:animEffect>
                                    <p:anim calcmode="lin" valueType="num">
                                      <p:cBhvr>
                                        <p:cTn id="8" dur="1000" fill="hold"/>
                                        <p:tgtEl>
                                          <p:spTgt spid="258055"/>
                                        </p:tgtEl>
                                        <p:attrNameLst>
                                          <p:attrName>ppt_x</p:attrName>
                                        </p:attrNameLst>
                                      </p:cBhvr>
                                      <p:tavLst>
                                        <p:tav tm="0">
                                          <p:val>
                                            <p:strVal val="#ppt_x"/>
                                          </p:val>
                                        </p:tav>
                                        <p:tav tm="100000">
                                          <p:val>
                                            <p:strVal val="#ppt_x"/>
                                          </p:val>
                                        </p:tav>
                                      </p:tavLst>
                                    </p:anim>
                                    <p:anim calcmode="lin" valueType="num">
                                      <p:cBhvr>
                                        <p:cTn id="9" dur="1000" fill="hold"/>
                                        <p:tgtEl>
                                          <p:spTgt spid="2580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8056"/>
                                        </p:tgtEl>
                                        <p:attrNameLst>
                                          <p:attrName>style.visibility</p:attrName>
                                        </p:attrNameLst>
                                      </p:cBhvr>
                                      <p:to>
                                        <p:strVal val="visible"/>
                                      </p:to>
                                    </p:set>
                                    <p:anim calcmode="lin" valueType="num">
                                      <p:cBhvr additive="base">
                                        <p:cTn id="14" dur="500" fill="hold"/>
                                        <p:tgtEl>
                                          <p:spTgt spid="258056"/>
                                        </p:tgtEl>
                                        <p:attrNameLst>
                                          <p:attrName>ppt_x</p:attrName>
                                        </p:attrNameLst>
                                      </p:cBhvr>
                                      <p:tavLst>
                                        <p:tav tm="0">
                                          <p:val>
                                            <p:strVal val="#ppt_x"/>
                                          </p:val>
                                        </p:tav>
                                        <p:tav tm="100000">
                                          <p:val>
                                            <p:strVal val="#ppt_x"/>
                                          </p:val>
                                        </p:tav>
                                      </p:tavLst>
                                    </p:anim>
                                    <p:anim calcmode="lin" valueType="num">
                                      <p:cBhvr additive="base">
                                        <p:cTn id="15" dur="500" fill="hold"/>
                                        <p:tgtEl>
                                          <p:spTgt spid="25805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258054"/>
                                        </p:tgtEl>
                                        <p:attrNameLst>
                                          <p:attrName>style.visibility</p:attrName>
                                        </p:attrNameLst>
                                      </p:cBhvr>
                                      <p:to>
                                        <p:strVal val="visible"/>
                                      </p:to>
                                    </p:set>
                                    <p:anim calcmode="lin" valueType="num">
                                      <p:cBhvr>
                                        <p:cTn id="20" dur="500" fill="hold"/>
                                        <p:tgtEl>
                                          <p:spTgt spid="258054"/>
                                        </p:tgtEl>
                                        <p:attrNameLst>
                                          <p:attrName>ppt_w</p:attrName>
                                        </p:attrNameLst>
                                      </p:cBhvr>
                                      <p:tavLst>
                                        <p:tav tm="0">
                                          <p:val>
                                            <p:strVal val="#ppt_w*2.5"/>
                                          </p:val>
                                        </p:tav>
                                        <p:tav tm="100000">
                                          <p:val>
                                            <p:strVal val="#ppt_w"/>
                                          </p:val>
                                        </p:tav>
                                      </p:tavLst>
                                    </p:anim>
                                    <p:anim calcmode="lin" valueType="num">
                                      <p:cBhvr>
                                        <p:cTn id="21" dur="500" fill="hold"/>
                                        <p:tgtEl>
                                          <p:spTgt spid="258054"/>
                                        </p:tgtEl>
                                        <p:attrNameLst>
                                          <p:attrName>ppt_h</p:attrName>
                                        </p:attrNameLst>
                                      </p:cBhvr>
                                      <p:tavLst>
                                        <p:tav tm="0">
                                          <p:val>
                                            <p:strVal val="#ppt_h*0.01"/>
                                          </p:val>
                                        </p:tav>
                                        <p:tav tm="100000">
                                          <p:val>
                                            <p:strVal val="#ppt_h"/>
                                          </p:val>
                                        </p:tav>
                                      </p:tavLst>
                                    </p:anim>
                                    <p:anim calcmode="lin" valueType="num">
                                      <p:cBhvr>
                                        <p:cTn id="22" dur="500" fill="hold"/>
                                        <p:tgtEl>
                                          <p:spTgt spid="258054"/>
                                        </p:tgtEl>
                                        <p:attrNameLst>
                                          <p:attrName>ppt_x</p:attrName>
                                        </p:attrNameLst>
                                      </p:cBhvr>
                                      <p:tavLst>
                                        <p:tav tm="0">
                                          <p:val>
                                            <p:strVal val="#ppt_x"/>
                                          </p:val>
                                        </p:tav>
                                        <p:tav tm="100000">
                                          <p:val>
                                            <p:strVal val="#ppt_x"/>
                                          </p:val>
                                        </p:tav>
                                      </p:tavLst>
                                    </p:anim>
                                    <p:anim calcmode="lin" valueType="num">
                                      <p:cBhvr>
                                        <p:cTn id="23" dur="500" fill="hold"/>
                                        <p:tgtEl>
                                          <p:spTgt spid="258054"/>
                                        </p:tgtEl>
                                        <p:attrNameLst>
                                          <p:attrName>ppt_y</p:attrName>
                                        </p:attrNameLst>
                                      </p:cBhvr>
                                      <p:tavLst>
                                        <p:tav tm="0">
                                          <p:val>
                                            <p:strVal val="#ppt_h+1"/>
                                          </p:val>
                                        </p:tav>
                                        <p:tav tm="100000">
                                          <p:val>
                                            <p:strVal val="#ppt_y"/>
                                          </p:val>
                                        </p:tav>
                                      </p:tavLst>
                                    </p:anim>
                                    <p:animEffect transition="in" filter="fade">
                                      <p:cBhvr>
                                        <p:cTn id="24" dur="500"/>
                                        <p:tgtEl>
                                          <p:spTgt spid="2580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8052"/>
                                        </p:tgtEl>
                                        <p:attrNameLst>
                                          <p:attrName>style.visibility</p:attrName>
                                        </p:attrNameLst>
                                      </p:cBhvr>
                                      <p:to>
                                        <p:strVal val="visible"/>
                                      </p:to>
                                    </p:set>
                                    <p:anim calcmode="lin" valueType="num">
                                      <p:cBhvr additive="base">
                                        <p:cTn id="29" dur="500" fill="hold"/>
                                        <p:tgtEl>
                                          <p:spTgt spid="258052"/>
                                        </p:tgtEl>
                                        <p:attrNameLst>
                                          <p:attrName>ppt_x</p:attrName>
                                        </p:attrNameLst>
                                      </p:cBhvr>
                                      <p:tavLst>
                                        <p:tav tm="0">
                                          <p:val>
                                            <p:strVal val="#ppt_x"/>
                                          </p:val>
                                        </p:tav>
                                        <p:tav tm="100000">
                                          <p:val>
                                            <p:strVal val="#ppt_x"/>
                                          </p:val>
                                        </p:tav>
                                      </p:tavLst>
                                    </p:anim>
                                    <p:anim calcmode="lin" valueType="num">
                                      <p:cBhvr additive="base">
                                        <p:cTn id="30" dur="500" fill="hold"/>
                                        <p:tgtEl>
                                          <p:spTgt spid="2580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58053"/>
                                        </p:tgtEl>
                                        <p:attrNameLst>
                                          <p:attrName>style.visibility</p:attrName>
                                        </p:attrNameLst>
                                      </p:cBhvr>
                                      <p:to>
                                        <p:strVal val="visible"/>
                                      </p:to>
                                    </p:set>
                                    <p:animEffect transition="in" filter="slide(fromBottom)">
                                      <p:cBhvr>
                                        <p:cTn id="35" dur="500"/>
                                        <p:tgtEl>
                                          <p:spTgt spid="25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endParaRPr lang="en-US" smtClean="0"/>
          </a:p>
        </p:txBody>
      </p:sp>
      <p:sp>
        <p:nvSpPr>
          <p:cNvPr id="84995" name="Rectangle 3"/>
          <p:cNvSpPr>
            <a:spLocks noGrp="1" noChangeArrowheads="1"/>
          </p:cNvSpPr>
          <p:nvPr>
            <p:ph type="body" idx="1"/>
          </p:nvPr>
        </p:nvSpPr>
        <p:spPr/>
        <p:txBody>
          <a:bodyPr/>
          <a:lstStyle/>
          <a:p>
            <a:pPr eaLnBrk="1" hangingPunct="1"/>
            <a:endParaRPr lang="en-US" smtClean="0"/>
          </a:p>
        </p:txBody>
      </p:sp>
      <p:pic>
        <p:nvPicPr>
          <p:cNvPr id="257028" name="Picture 4" descr="Figure 6: Mouse wrist rest"/>
          <p:cNvPicPr>
            <a:picLocks noChangeAspect="1" noChangeArrowheads="1"/>
          </p:cNvPicPr>
          <p:nvPr/>
        </p:nvPicPr>
        <p:blipFill>
          <a:blip r:embed="rId2" cstate="print"/>
          <a:srcRect/>
          <a:stretch>
            <a:fillRect/>
          </a:stretch>
        </p:blipFill>
        <p:spPr bwMode="auto">
          <a:xfrm>
            <a:off x="2627313" y="2781300"/>
            <a:ext cx="3960812" cy="1944688"/>
          </a:xfrm>
          <a:prstGeom prst="rect">
            <a:avLst/>
          </a:prstGeom>
          <a:noFill/>
          <a:ln w="38100" cmpd="dbl">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57028"/>
                                        </p:tgtEl>
                                        <p:attrNameLst>
                                          <p:attrName>style.visibility</p:attrName>
                                        </p:attrNameLst>
                                      </p:cBhvr>
                                      <p:to>
                                        <p:strVal val="visible"/>
                                      </p:to>
                                    </p:set>
                                    <p:animEffect transition="in" filter="fade">
                                      <p:cBhvr>
                                        <p:cTn id="7" dur="800" decel="100000"/>
                                        <p:tgtEl>
                                          <p:spTgt spid="257028"/>
                                        </p:tgtEl>
                                      </p:cBhvr>
                                    </p:animEffect>
                                    <p:anim calcmode="lin" valueType="num">
                                      <p:cBhvr>
                                        <p:cTn id="8" dur="800" decel="100000" fill="hold"/>
                                        <p:tgtEl>
                                          <p:spTgt spid="257028"/>
                                        </p:tgtEl>
                                        <p:attrNameLst>
                                          <p:attrName>style.rotation</p:attrName>
                                        </p:attrNameLst>
                                      </p:cBhvr>
                                      <p:tavLst>
                                        <p:tav tm="0">
                                          <p:val>
                                            <p:fltVal val="-90"/>
                                          </p:val>
                                        </p:tav>
                                        <p:tav tm="100000">
                                          <p:val>
                                            <p:fltVal val="0"/>
                                          </p:val>
                                        </p:tav>
                                      </p:tavLst>
                                    </p:anim>
                                    <p:anim calcmode="lin" valueType="num">
                                      <p:cBhvr>
                                        <p:cTn id="9" dur="800" decel="100000" fill="hold"/>
                                        <p:tgtEl>
                                          <p:spTgt spid="257028"/>
                                        </p:tgtEl>
                                        <p:attrNameLst>
                                          <p:attrName>ppt_x</p:attrName>
                                        </p:attrNameLst>
                                      </p:cBhvr>
                                      <p:tavLst>
                                        <p:tav tm="0">
                                          <p:val>
                                            <p:strVal val="#ppt_x+0.4"/>
                                          </p:val>
                                        </p:tav>
                                        <p:tav tm="100000">
                                          <p:val>
                                            <p:strVal val="#ppt_x-0.05"/>
                                          </p:val>
                                        </p:tav>
                                      </p:tavLst>
                                    </p:anim>
                                    <p:anim calcmode="lin" valueType="num">
                                      <p:cBhvr>
                                        <p:cTn id="10" dur="800" decel="100000" fill="hold"/>
                                        <p:tgtEl>
                                          <p:spTgt spid="2570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70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70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lgn="r" eaLnBrk="1" hangingPunct="1"/>
            <a:r>
              <a:rPr lang="fa-IR" smtClean="0"/>
              <a:t>مانیتور</a:t>
            </a:r>
            <a:endParaRPr lang="en-US" smtClean="0"/>
          </a:p>
        </p:txBody>
      </p:sp>
      <p:sp>
        <p:nvSpPr>
          <p:cNvPr id="86019" name="Rectangle 3"/>
          <p:cNvSpPr>
            <a:spLocks noGrp="1" noChangeArrowheads="1"/>
          </p:cNvSpPr>
          <p:nvPr>
            <p:ph type="body" idx="1"/>
          </p:nvPr>
        </p:nvSpPr>
        <p:spPr/>
        <p:txBody>
          <a:bodyPr/>
          <a:lstStyle/>
          <a:p>
            <a:pPr eaLnBrk="1" hangingPunct="1"/>
            <a:endParaRPr lang="fa-IR" smtClean="0"/>
          </a:p>
        </p:txBody>
      </p:sp>
      <p:pic>
        <p:nvPicPr>
          <p:cNvPr id="259076" name="Picture 4" descr="Monitors"/>
          <p:cNvPicPr>
            <a:picLocks noChangeAspect="1" noChangeArrowheads="1"/>
          </p:cNvPicPr>
          <p:nvPr/>
        </p:nvPicPr>
        <p:blipFill>
          <a:blip r:embed="rId2" cstate="print"/>
          <a:srcRect/>
          <a:stretch>
            <a:fillRect/>
          </a:stretch>
        </p:blipFill>
        <p:spPr bwMode="auto">
          <a:xfrm>
            <a:off x="1692275" y="1628775"/>
            <a:ext cx="5400675" cy="454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fade">
                                      <p:cBhvr>
                                        <p:cTn id="7" dur="800" decel="100000"/>
                                        <p:tgtEl>
                                          <p:spTgt spid="259074"/>
                                        </p:tgtEl>
                                      </p:cBhvr>
                                    </p:animEffect>
                                    <p:anim calcmode="lin" valueType="num">
                                      <p:cBhvr>
                                        <p:cTn id="8" dur="800" decel="100000" fill="hold"/>
                                        <p:tgtEl>
                                          <p:spTgt spid="259074"/>
                                        </p:tgtEl>
                                        <p:attrNameLst>
                                          <p:attrName>style.rotation</p:attrName>
                                        </p:attrNameLst>
                                      </p:cBhvr>
                                      <p:tavLst>
                                        <p:tav tm="0">
                                          <p:val>
                                            <p:fltVal val="-90"/>
                                          </p:val>
                                        </p:tav>
                                        <p:tav tm="100000">
                                          <p:val>
                                            <p:fltVal val="0"/>
                                          </p:val>
                                        </p:tav>
                                      </p:tavLst>
                                    </p:anim>
                                    <p:anim calcmode="lin" valueType="num">
                                      <p:cBhvr>
                                        <p:cTn id="9" dur="800" decel="100000" fill="hold"/>
                                        <p:tgtEl>
                                          <p:spTgt spid="259074"/>
                                        </p:tgtEl>
                                        <p:attrNameLst>
                                          <p:attrName>ppt_x</p:attrName>
                                        </p:attrNameLst>
                                      </p:cBhvr>
                                      <p:tavLst>
                                        <p:tav tm="0">
                                          <p:val>
                                            <p:strVal val="#ppt_x+0.4"/>
                                          </p:val>
                                        </p:tav>
                                        <p:tav tm="100000">
                                          <p:val>
                                            <p:strVal val="#ppt_x-0.05"/>
                                          </p:val>
                                        </p:tav>
                                      </p:tavLst>
                                    </p:anim>
                                    <p:anim calcmode="lin" valueType="num">
                                      <p:cBhvr>
                                        <p:cTn id="10" dur="800" decel="100000" fill="hold"/>
                                        <p:tgtEl>
                                          <p:spTgt spid="259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9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9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nodeType="clickEffect">
                                  <p:stCondLst>
                                    <p:cond delay="0"/>
                                  </p:stCondLst>
                                  <p:childTnLst>
                                    <p:set>
                                      <p:cBhvr>
                                        <p:cTn id="16" dur="1" fill="hold">
                                          <p:stCondLst>
                                            <p:cond delay="0"/>
                                          </p:stCondLst>
                                        </p:cTn>
                                        <p:tgtEl>
                                          <p:spTgt spid="259076"/>
                                        </p:tgtEl>
                                        <p:attrNameLst>
                                          <p:attrName>style.visibility</p:attrName>
                                        </p:attrNameLst>
                                      </p:cBhvr>
                                      <p:to>
                                        <p:strVal val="visible"/>
                                      </p:to>
                                    </p:set>
                                    <p:anim calcmode="lin" valueType="num">
                                      <p:cBhvr>
                                        <p:cTn id="17" dur="500" fill="hold"/>
                                        <p:tgtEl>
                                          <p:spTgt spid="259076"/>
                                        </p:tgtEl>
                                        <p:attrNameLst>
                                          <p:attrName>ppt_w</p:attrName>
                                        </p:attrNameLst>
                                      </p:cBhvr>
                                      <p:tavLst>
                                        <p:tav tm="0">
                                          <p:val>
                                            <p:strVal val="#ppt_w*2.5"/>
                                          </p:val>
                                        </p:tav>
                                        <p:tav tm="100000">
                                          <p:val>
                                            <p:strVal val="#ppt_w"/>
                                          </p:val>
                                        </p:tav>
                                      </p:tavLst>
                                    </p:anim>
                                    <p:anim calcmode="lin" valueType="num">
                                      <p:cBhvr>
                                        <p:cTn id="18" dur="500" fill="hold"/>
                                        <p:tgtEl>
                                          <p:spTgt spid="259076"/>
                                        </p:tgtEl>
                                        <p:attrNameLst>
                                          <p:attrName>ppt_h</p:attrName>
                                        </p:attrNameLst>
                                      </p:cBhvr>
                                      <p:tavLst>
                                        <p:tav tm="0">
                                          <p:val>
                                            <p:strVal val="#ppt_h*0.01"/>
                                          </p:val>
                                        </p:tav>
                                        <p:tav tm="100000">
                                          <p:val>
                                            <p:strVal val="#ppt_h"/>
                                          </p:val>
                                        </p:tav>
                                      </p:tavLst>
                                    </p:anim>
                                    <p:anim calcmode="lin" valueType="num">
                                      <p:cBhvr>
                                        <p:cTn id="19" dur="500" fill="hold"/>
                                        <p:tgtEl>
                                          <p:spTgt spid="259076"/>
                                        </p:tgtEl>
                                        <p:attrNameLst>
                                          <p:attrName>ppt_x</p:attrName>
                                        </p:attrNameLst>
                                      </p:cBhvr>
                                      <p:tavLst>
                                        <p:tav tm="0">
                                          <p:val>
                                            <p:strVal val="#ppt_x"/>
                                          </p:val>
                                        </p:tav>
                                        <p:tav tm="100000">
                                          <p:val>
                                            <p:strVal val="#ppt_x"/>
                                          </p:val>
                                        </p:tav>
                                      </p:tavLst>
                                    </p:anim>
                                    <p:anim calcmode="lin" valueType="num">
                                      <p:cBhvr>
                                        <p:cTn id="20" dur="500" fill="hold"/>
                                        <p:tgtEl>
                                          <p:spTgt spid="259076"/>
                                        </p:tgtEl>
                                        <p:attrNameLst>
                                          <p:attrName>ppt_y</p:attrName>
                                        </p:attrNameLst>
                                      </p:cBhvr>
                                      <p:tavLst>
                                        <p:tav tm="0">
                                          <p:val>
                                            <p:strVal val="#ppt_h+1"/>
                                          </p:val>
                                        </p:tav>
                                        <p:tav tm="100000">
                                          <p:val>
                                            <p:strVal val="#ppt_y"/>
                                          </p:val>
                                        </p:tav>
                                      </p:tavLst>
                                    </p:anim>
                                    <p:animEffect transition="in" filter="fade">
                                      <p:cBhvr>
                                        <p:cTn id="21" dur="500"/>
                                        <p:tgtEl>
                                          <p:spTgt spid="25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en-US" smtClean="0"/>
          </a:p>
        </p:txBody>
      </p:sp>
      <p:sp>
        <p:nvSpPr>
          <p:cNvPr id="282627" name="Rectangle 3"/>
          <p:cNvSpPr>
            <a:spLocks noGrp="1" noChangeArrowheads="1"/>
          </p:cNvSpPr>
          <p:nvPr>
            <p:ph type="body" idx="1"/>
          </p:nvPr>
        </p:nvSpPr>
        <p:spPr/>
        <p:txBody>
          <a:bodyPr/>
          <a:lstStyle/>
          <a:p>
            <a:pPr eaLnBrk="1" hangingPunct="1"/>
            <a:r>
              <a:rPr lang="fa-IR" b="1" smtClean="0"/>
              <a:t>1. محل قرارگیری:</a:t>
            </a:r>
          </a:p>
          <a:p>
            <a:pPr eaLnBrk="1" hangingPunct="1"/>
            <a:r>
              <a:rPr lang="fa-IR" smtClean="0"/>
              <a:t>قسمت بالايي مانيتور بايد در سطح افقی چشم‌ها يا کمی پايينتر قرار گيرد </a:t>
            </a:r>
          </a:p>
          <a:p>
            <a:pPr eaLnBrk="1" hangingPunct="1"/>
            <a:r>
              <a:rPr lang="fa-IR" smtClean="0"/>
              <a:t>مرکز مانيتور بايد به طور طبيعی 15 تا 20 درجه زير سطح افقی چشم‌ها قرار گيرد. </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fade">
                                      <p:cBhvr>
                                        <p:cTn id="7" dur="800" decel="100000"/>
                                        <p:tgtEl>
                                          <p:spTgt spid="282627">
                                            <p:txEl>
                                              <p:pRg st="0" end="0"/>
                                            </p:txEl>
                                          </p:spTgt>
                                        </p:tgtEl>
                                      </p:cBhvr>
                                    </p:animEffect>
                                    <p:anim calcmode="lin" valueType="num">
                                      <p:cBhvr>
                                        <p:cTn id="8" dur="800" decel="100000" fill="hold"/>
                                        <p:tgtEl>
                                          <p:spTgt spid="28262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8262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8262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262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262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82627">
                                            <p:txEl>
                                              <p:pRg st="1" end="1"/>
                                            </p:txEl>
                                          </p:spTgt>
                                        </p:tgtEl>
                                        <p:attrNameLst>
                                          <p:attrName>style.visibility</p:attrName>
                                        </p:attrNameLst>
                                      </p:cBhvr>
                                      <p:to>
                                        <p:strVal val="visible"/>
                                      </p:to>
                                    </p:set>
                                    <p:animEffect transition="in" filter="fade">
                                      <p:cBhvr>
                                        <p:cTn id="17" dur="800" decel="100000"/>
                                        <p:tgtEl>
                                          <p:spTgt spid="282627">
                                            <p:txEl>
                                              <p:pRg st="1" end="1"/>
                                            </p:txEl>
                                          </p:spTgt>
                                        </p:tgtEl>
                                      </p:cBhvr>
                                    </p:animEffect>
                                    <p:anim calcmode="lin" valueType="num">
                                      <p:cBhvr>
                                        <p:cTn id="18" dur="800" decel="100000" fill="hold"/>
                                        <p:tgtEl>
                                          <p:spTgt spid="28262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8262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8262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8262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8262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82627">
                                            <p:txEl>
                                              <p:pRg st="2" end="2"/>
                                            </p:txEl>
                                          </p:spTgt>
                                        </p:tgtEl>
                                        <p:attrNameLst>
                                          <p:attrName>style.visibility</p:attrName>
                                        </p:attrNameLst>
                                      </p:cBhvr>
                                      <p:to>
                                        <p:strVal val="visible"/>
                                      </p:to>
                                    </p:set>
                                    <p:animEffect transition="in" filter="fade">
                                      <p:cBhvr>
                                        <p:cTn id="27" dur="800" decel="100000"/>
                                        <p:tgtEl>
                                          <p:spTgt spid="282627">
                                            <p:txEl>
                                              <p:pRg st="2" end="2"/>
                                            </p:txEl>
                                          </p:spTgt>
                                        </p:tgtEl>
                                      </p:cBhvr>
                                    </p:animEffect>
                                    <p:anim calcmode="lin" valueType="num">
                                      <p:cBhvr>
                                        <p:cTn id="28" dur="800" decel="100000" fill="hold"/>
                                        <p:tgtEl>
                                          <p:spTgt spid="28262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8262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8262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8262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8262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en-US" smtClean="0"/>
          </a:p>
        </p:txBody>
      </p:sp>
      <p:sp>
        <p:nvSpPr>
          <p:cNvPr id="88067" name="Rectangle 3"/>
          <p:cNvSpPr>
            <a:spLocks noGrp="1" noChangeArrowheads="1"/>
          </p:cNvSpPr>
          <p:nvPr>
            <p:ph type="body" idx="1"/>
          </p:nvPr>
        </p:nvSpPr>
        <p:spPr/>
        <p:txBody>
          <a:bodyPr/>
          <a:lstStyle/>
          <a:p>
            <a:pPr eaLnBrk="1" hangingPunct="1"/>
            <a:endParaRPr lang="en-US" smtClean="0"/>
          </a:p>
        </p:txBody>
      </p:sp>
      <p:pic>
        <p:nvPicPr>
          <p:cNvPr id="267268" name="Picture 4" descr="eyeheightmonitor"/>
          <p:cNvPicPr>
            <a:picLocks noChangeAspect="1" noChangeArrowheads="1"/>
          </p:cNvPicPr>
          <p:nvPr/>
        </p:nvPicPr>
        <p:blipFill>
          <a:blip r:embed="rId2" cstate="print"/>
          <a:srcRect/>
          <a:stretch>
            <a:fillRect/>
          </a:stretch>
        </p:blipFill>
        <p:spPr bwMode="auto">
          <a:xfrm>
            <a:off x="1692275" y="1628775"/>
            <a:ext cx="5256213" cy="441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7268"/>
                                        </p:tgtEl>
                                        <p:attrNameLst>
                                          <p:attrName>style.visibility</p:attrName>
                                        </p:attrNameLst>
                                      </p:cBhvr>
                                      <p:to>
                                        <p:strVal val="visible"/>
                                      </p:to>
                                    </p:set>
                                    <p:animEffect transition="in" filter="dissolve">
                                      <p:cBhvr>
                                        <p:cTn id="7" dur="500"/>
                                        <p:tgtEl>
                                          <p:spTgt spid="26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2" cstate="print"/>
          <a:srcRect/>
          <a:stretch>
            <a:fillRect/>
          </a:stretch>
        </p:blipFill>
        <p:spPr bwMode="auto">
          <a:xfrm>
            <a:off x="0" y="-26988"/>
            <a:ext cx="9144000" cy="6911976"/>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fade">
                                      <p:cBhvr>
                                        <p:cTn id="7" dur="1000"/>
                                        <p:tgtEl>
                                          <p:spTgt spid="268290"/>
                                        </p:tgtEl>
                                      </p:cBhvr>
                                    </p:animEffect>
                                    <p:anim calcmode="lin" valueType="num">
                                      <p:cBhvr>
                                        <p:cTn id="8" dur="1000" fill="hold"/>
                                        <p:tgtEl>
                                          <p:spTgt spid="268290"/>
                                        </p:tgtEl>
                                        <p:attrNameLst>
                                          <p:attrName>ppt_x</p:attrName>
                                        </p:attrNameLst>
                                      </p:cBhvr>
                                      <p:tavLst>
                                        <p:tav tm="0">
                                          <p:val>
                                            <p:strVal val="#ppt_x"/>
                                          </p:val>
                                        </p:tav>
                                        <p:tav tm="100000">
                                          <p:val>
                                            <p:strVal val="#ppt_x"/>
                                          </p:val>
                                        </p:tav>
                                      </p:tavLst>
                                    </p:anim>
                                    <p:anim calcmode="lin" valueType="num">
                                      <p:cBhvr>
                                        <p:cTn id="9" dur="1000" fill="hold"/>
                                        <p:tgtEl>
                                          <p:spTgt spid="268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en-US" smtClean="0"/>
          </a:p>
        </p:txBody>
      </p:sp>
      <p:pic>
        <p:nvPicPr>
          <p:cNvPr id="269315" name="Picture 3"/>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slide(fromBottom)">
                                      <p:cBhvr>
                                        <p:cTn id="7" dur="500"/>
                                        <p:tgtEl>
                                          <p:spTgt spid="269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endParaRPr lang="en-US" smtClean="0"/>
          </a:p>
        </p:txBody>
      </p:sp>
      <p:sp>
        <p:nvSpPr>
          <p:cNvPr id="91139" name="Rectangle 3"/>
          <p:cNvSpPr>
            <a:spLocks noGrp="1" noChangeArrowheads="1"/>
          </p:cNvSpPr>
          <p:nvPr>
            <p:ph type="body" idx="1"/>
          </p:nvPr>
        </p:nvSpPr>
        <p:spPr/>
        <p:txBody>
          <a:bodyPr/>
          <a:lstStyle/>
          <a:p>
            <a:pPr eaLnBrk="1" hangingPunct="1"/>
            <a:endParaRPr lang="en-US" smtClean="0"/>
          </a:p>
        </p:txBody>
      </p:sp>
      <p:pic>
        <p:nvPicPr>
          <p:cNvPr id="270340" name="Picture 4"/>
          <p:cNvPicPr>
            <a:picLocks noChangeAspect="1" noChangeArrowheads="1"/>
          </p:cNvPicPr>
          <p:nvPr/>
        </p:nvPicPr>
        <p:blipFill>
          <a:blip r:embed="rId2" cstate="print"/>
          <a:srcRect/>
          <a:stretch>
            <a:fillRect/>
          </a:stretch>
        </p:blipFill>
        <p:spPr bwMode="auto">
          <a:xfrm>
            <a:off x="854075" y="1074738"/>
            <a:ext cx="7437438" cy="470852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fade">
                                      <p:cBhvr>
                                        <p:cTn id="7" dur="800" decel="100000"/>
                                        <p:tgtEl>
                                          <p:spTgt spid="270340"/>
                                        </p:tgtEl>
                                      </p:cBhvr>
                                    </p:animEffect>
                                    <p:anim calcmode="lin" valueType="num">
                                      <p:cBhvr>
                                        <p:cTn id="8" dur="800" decel="100000" fill="hold"/>
                                        <p:tgtEl>
                                          <p:spTgt spid="270340"/>
                                        </p:tgtEl>
                                        <p:attrNameLst>
                                          <p:attrName>style.rotation</p:attrName>
                                        </p:attrNameLst>
                                      </p:cBhvr>
                                      <p:tavLst>
                                        <p:tav tm="0">
                                          <p:val>
                                            <p:fltVal val="-90"/>
                                          </p:val>
                                        </p:tav>
                                        <p:tav tm="100000">
                                          <p:val>
                                            <p:fltVal val="0"/>
                                          </p:val>
                                        </p:tav>
                                      </p:tavLst>
                                    </p:anim>
                                    <p:anim calcmode="lin" valueType="num">
                                      <p:cBhvr>
                                        <p:cTn id="9" dur="800" decel="100000" fill="hold"/>
                                        <p:tgtEl>
                                          <p:spTgt spid="270340"/>
                                        </p:tgtEl>
                                        <p:attrNameLst>
                                          <p:attrName>ppt_x</p:attrName>
                                        </p:attrNameLst>
                                      </p:cBhvr>
                                      <p:tavLst>
                                        <p:tav tm="0">
                                          <p:val>
                                            <p:strVal val="#ppt_x+0.4"/>
                                          </p:val>
                                        </p:tav>
                                        <p:tav tm="100000">
                                          <p:val>
                                            <p:strVal val="#ppt_x-0.05"/>
                                          </p:val>
                                        </p:tav>
                                      </p:tavLst>
                                    </p:anim>
                                    <p:anim calcmode="lin" valueType="num">
                                      <p:cBhvr>
                                        <p:cTn id="10" dur="800" decel="100000" fill="hold"/>
                                        <p:tgtEl>
                                          <p:spTgt spid="2703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03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03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p:nvPr>
        </p:nvSpPr>
        <p:spPr/>
        <p:txBody>
          <a:bodyPr/>
          <a:lstStyle/>
          <a:p>
            <a:pPr algn="ctr"/>
            <a:r>
              <a:rPr lang="fa-IR" b="1" dirty="0">
                <a:cs typeface="B Yekan" pitchFamily="2" charset="-78"/>
              </a:rPr>
              <a:t>وضعيت بدن هنگام كار</a:t>
            </a:r>
            <a:endParaRPr lang="en-US" b="1" dirty="0">
              <a:cs typeface="B Yekan" pitchFamily="2" charset="-78"/>
            </a:endParaRPr>
          </a:p>
        </p:txBody>
      </p:sp>
      <p:sp>
        <p:nvSpPr>
          <p:cNvPr id="86022" name="Rectangle 6"/>
          <p:cNvSpPr>
            <a:spLocks noGrp="1" noChangeArrowheads="1"/>
          </p:cNvSpPr>
          <p:nvPr>
            <p:ph type="body" idx="1"/>
          </p:nvPr>
        </p:nvSpPr>
        <p:spPr/>
        <p:txBody>
          <a:bodyPr/>
          <a:lstStyle/>
          <a:p>
            <a:pPr algn="ctr">
              <a:buFontTx/>
              <a:buNone/>
            </a:pPr>
            <a:r>
              <a:rPr lang="fa-IR" dirty="0">
                <a:cs typeface="B Yekan" pitchFamily="2" charset="-78"/>
              </a:rPr>
              <a:t>ايستاده</a:t>
            </a:r>
          </a:p>
          <a:p>
            <a:pPr algn="ctr">
              <a:buFontTx/>
              <a:buNone/>
            </a:pPr>
            <a:endParaRPr lang="fa-IR" dirty="0">
              <a:cs typeface="B Yekan" pitchFamily="2" charset="-78"/>
            </a:endParaRPr>
          </a:p>
          <a:p>
            <a:pPr algn="ctr">
              <a:buFontTx/>
              <a:buNone/>
            </a:pPr>
            <a:r>
              <a:rPr lang="fa-IR" dirty="0">
                <a:cs typeface="B Yekan" pitchFamily="2" charset="-78"/>
              </a:rPr>
              <a:t>نشسته</a:t>
            </a:r>
          </a:p>
          <a:p>
            <a:pPr algn="ctr">
              <a:buFontTx/>
              <a:buNone/>
            </a:pPr>
            <a:endParaRPr lang="fa-IR" dirty="0">
              <a:cs typeface="B Yekan" pitchFamily="2" charset="-78"/>
            </a:endParaRPr>
          </a:p>
          <a:p>
            <a:pPr algn="ctr">
              <a:buFontTx/>
              <a:buNone/>
            </a:pPr>
            <a:r>
              <a:rPr lang="fa-IR" dirty="0">
                <a:cs typeface="B Yekan" pitchFamily="2" charset="-78"/>
              </a:rPr>
              <a:t>نشسته-ايستاده</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en-US" smtClean="0"/>
          </a:p>
        </p:txBody>
      </p:sp>
      <p:sp>
        <p:nvSpPr>
          <p:cNvPr id="92163" name="Rectangle 3"/>
          <p:cNvSpPr>
            <a:spLocks noGrp="1" noChangeArrowheads="1"/>
          </p:cNvSpPr>
          <p:nvPr>
            <p:ph type="body" idx="1"/>
          </p:nvPr>
        </p:nvSpPr>
        <p:spPr/>
        <p:txBody>
          <a:bodyPr/>
          <a:lstStyle/>
          <a:p>
            <a:pPr eaLnBrk="1" hangingPunct="1"/>
            <a:endParaRPr lang="en-US" smtClean="0"/>
          </a:p>
        </p:txBody>
      </p:sp>
      <p:pic>
        <p:nvPicPr>
          <p:cNvPr id="271364" name="Picture 4"/>
          <p:cNvPicPr>
            <a:picLocks noChangeAspect="1" noChangeArrowheads="1"/>
          </p:cNvPicPr>
          <p:nvPr/>
        </p:nvPicPr>
        <p:blipFill>
          <a:blip r:embed="rId2" cstate="print"/>
          <a:srcRect/>
          <a:stretch>
            <a:fillRect/>
          </a:stretch>
        </p:blipFill>
        <p:spPr bwMode="auto">
          <a:xfrm>
            <a:off x="2124075" y="1557338"/>
            <a:ext cx="5543550" cy="388778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fade">
                                      <p:cBhvr>
                                        <p:cTn id="7" dur="1000"/>
                                        <p:tgtEl>
                                          <p:spTgt spid="271364"/>
                                        </p:tgtEl>
                                      </p:cBhvr>
                                    </p:animEffect>
                                    <p:anim calcmode="lin" valueType="num">
                                      <p:cBhvr>
                                        <p:cTn id="8" dur="1000" fill="hold"/>
                                        <p:tgtEl>
                                          <p:spTgt spid="271364"/>
                                        </p:tgtEl>
                                        <p:attrNameLst>
                                          <p:attrName>ppt_x</p:attrName>
                                        </p:attrNameLst>
                                      </p:cBhvr>
                                      <p:tavLst>
                                        <p:tav tm="0">
                                          <p:val>
                                            <p:strVal val="#ppt_x"/>
                                          </p:val>
                                        </p:tav>
                                        <p:tav tm="100000">
                                          <p:val>
                                            <p:strVal val="#ppt_x"/>
                                          </p:val>
                                        </p:tav>
                                      </p:tavLst>
                                    </p:anim>
                                    <p:anim calcmode="lin" valueType="num">
                                      <p:cBhvr>
                                        <p:cTn id="9" dur="1000" fill="hold"/>
                                        <p:tgtEl>
                                          <p:spTgt spid="271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en-US" smtClean="0"/>
          </a:p>
        </p:txBody>
      </p:sp>
      <p:sp>
        <p:nvSpPr>
          <p:cNvPr id="263171" name="Rectangle 3"/>
          <p:cNvSpPr>
            <a:spLocks noGrp="1" noChangeArrowheads="1"/>
          </p:cNvSpPr>
          <p:nvPr>
            <p:ph type="body" idx="1"/>
          </p:nvPr>
        </p:nvSpPr>
        <p:spPr/>
        <p:txBody>
          <a:bodyPr/>
          <a:lstStyle/>
          <a:p>
            <a:pPr eaLnBrk="1" hangingPunct="1"/>
            <a:r>
              <a:rPr lang="fa-IR" smtClean="0"/>
              <a:t>بالا يا پايين قرار گرفتنِ مانيتور سبب می‌شود سر و گردن در حين کار وضعيت نامناسبی پيدا کرده، به سمت جلو يا عقب خم شوند.</a:t>
            </a:r>
            <a:endParaRPr lang="fa-IR" b="1"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p:cTn id="7" dur="1000" fill="hold"/>
                                        <p:tgtEl>
                                          <p:spTgt spid="26317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63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3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2" cstate="print"/>
          <a:srcRect/>
          <a:stretch>
            <a:fillRect/>
          </a:stretch>
        </p:blipFill>
        <p:spPr bwMode="auto">
          <a:xfrm>
            <a:off x="250825" y="1484313"/>
            <a:ext cx="2881313" cy="4248150"/>
          </a:xfrm>
          <a:prstGeom prst="rect">
            <a:avLst/>
          </a:prstGeom>
          <a:noFill/>
          <a:ln w="9525" algn="ctr">
            <a:noFill/>
            <a:miter lim="800000"/>
            <a:headEnd/>
            <a:tailEnd/>
          </a:ln>
        </p:spPr>
      </p:pic>
      <p:pic>
        <p:nvPicPr>
          <p:cNvPr id="272387" name="Picture 3"/>
          <p:cNvPicPr>
            <a:picLocks noChangeAspect="1" noChangeArrowheads="1"/>
          </p:cNvPicPr>
          <p:nvPr/>
        </p:nvPicPr>
        <p:blipFill>
          <a:blip r:embed="rId3" cstate="print"/>
          <a:srcRect/>
          <a:stretch>
            <a:fillRect/>
          </a:stretch>
        </p:blipFill>
        <p:spPr bwMode="auto">
          <a:xfrm>
            <a:off x="3276600" y="1484313"/>
            <a:ext cx="2736850" cy="4105275"/>
          </a:xfrm>
          <a:prstGeom prst="rect">
            <a:avLst/>
          </a:prstGeom>
          <a:noFill/>
          <a:ln w="9525" algn="ctr">
            <a:noFill/>
            <a:miter lim="800000"/>
            <a:headEnd/>
            <a:tailEnd/>
          </a:ln>
        </p:spPr>
      </p:pic>
      <p:pic>
        <p:nvPicPr>
          <p:cNvPr id="272388" name="Picture 4"/>
          <p:cNvPicPr>
            <a:picLocks noChangeAspect="1" noChangeArrowheads="1"/>
          </p:cNvPicPr>
          <p:nvPr/>
        </p:nvPicPr>
        <p:blipFill>
          <a:blip r:embed="rId4" cstate="print"/>
          <a:srcRect/>
          <a:stretch>
            <a:fillRect/>
          </a:stretch>
        </p:blipFill>
        <p:spPr bwMode="auto">
          <a:xfrm>
            <a:off x="6264275" y="1484313"/>
            <a:ext cx="2879725" cy="2519362"/>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fade">
                                      <p:cBhvr>
                                        <p:cTn id="7" dur="1000"/>
                                        <p:tgtEl>
                                          <p:spTgt spid="272386"/>
                                        </p:tgtEl>
                                      </p:cBhvr>
                                    </p:animEffect>
                                    <p:anim calcmode="lin" valueType="num">
                                      <p:cBhvr>
                                        <p:cTn id="8" dur="1000" fill="hold"/>
                                        <p:tgtEl>
                                          <p:spTgt spid="272386"/>
                                        </p:tgtEl>
                                        <p:attrNameLst>
                                          <p:attrName>ppt_x</p:attrName>
                                        </p:attrNameLst>
                                      </p:cBhvr>
                                      <p:tavLst>
                                        <p:tav tm="0">
                                          <p:val>
                                            <p:strVal val="#ppt_x"/>
                                          </p:val>
                                        </p:tav>
                                        <p:tav tm="100000">
                                          <p:val>
                                            <p:strVal val="#ppt_x"/>
                                          </p:val>
                                        </p:tav>
                                      </p:tavLst>
                                    </p:anim>
                                    <p:anim calcmode="lin" valueType="num">
                                      <p:cBhvr>
                                        <p:cTn id="9" dur="1000" fill="hold"/>
                                        <p:tgtEl>
                                          <p:spTgt spid="272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272387"/>
                                        </p:tgtEl>
                                        <p:attrNameLst>
                                          <p:attrName>style.visibility</p:attrName>
                                        </p:attrNameLst>
                                      </p:cBhvr>
                                      <p:to>
                                        <p:strVal val="visible"/>
                                      </p:to>
                                    </p:set>
                                    <p:animEffect transition="in" filter="fade">
                                      <p:cBhvr>
                                        <p:cTn id="14" dur="800" decel="100000"/>
                                        <p:tgtEl>
                                          <p:spTgt spid="272387"/>
                                        </p:tgtEl>
                                      </p:cBhvr>
                                    </p:animEffect>
                                    <p:anim calcmode="lin" valueType="num">
                                      <p:cBhvr>
                                        <p:cTn id="15" dur="800" decel="100000" fill="hold"/>
                                        <p:tgtEl>
                                          <p:spTgt spid="272387"/>
                                        </p:tgtEl>
                                        <p:attrNameLst>
                                          <p:attrName>style.rotation</p:attrName>
                                        </p:attrNameLst>
                                      </p:cBhvr>
                                      <p:tavLst>
                                        <p:tav tm="0">
                                          <p:val>
                                            <p:fltVal val="-90"/>
                                          </p:val>
                                        </p:tav>
                                        <p:tav tm="100000">
                                          <p:val>
                                            <p:fltVal val="0"/>
                                          </p:val>
                                        </p:tav>
                                      </p:tavLst>
                                    </p:anim>
                                    <p:anim calcmode="lin" valueType="num">
                                      <p:cBhvr>
                                        <p:cTn id="16" dur="800" decel="100000" fill="hold"/>
                                        <p:tgtEl>
                                          <p:spTgt spid="272387"/>
                                        </p:tgtEl>
                                        <p:attrNameLst>
                                          <p:attrName>ppt_x</p:attrName>
                                        </p:attrNameLst>
                                      </p:cBhvr>
                                      <p:tavLst>
                                        <p:tav tm="0">
                                          <p:val>
                                            <p:strVal val="#ppt_x+0.4"/>
                                          </p:val>
                                        </p:tav>
                                        <p:tav tm="100000">
                                          <p:val>
                                            <p:strVal val="#ppt_x-0.05"/>
                                          </p:val>
                                        </p:tav>
                                      </p:tavLst>
                                    </p:anim>
                                    <p:anim calcmode="lin" valueType="num">
                                      <p:cBhvr>
                                        <p:cTn id="17" dur="800" decel="100000" fill="hold"/>
                                        <p:tgtEl>
                                          <p:spTgt spid="27238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7238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72387"/>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2388"/>
                                        </p:tgtEl>
                                        <p:attrNameLst>
                                          <p:attrName>style.visibility</p:attrName>
                                        </p:attrNameLst>
                                      </p:cBhvr>
                                      <p:to>
                                        <p:strVal val="visible"/>
                                      </p:to>
                                    </p:set>
                                    <p:anim calcmode="lin" valueType="num">
                                      <p:cBhvr additive="base">
                                        <p:cTn id="24" dur="500" fill="hold"/>
                                        <p:tgtEl>
                                          <p:spTgt spid="272388"/>
                                        </p:tgtEl>
                                        <p:attrNameLst>
                                          <p:attrName>ppt_x</p:attrName>
                                        </p:attrNameLst>
                                      </p:cBhvr>
                                      <p:tavLst>
                                        <p:tav tm="0">
                                          <p:val>
                                            <p:strVal val="#ppt_x"/>
                                          </p:val>
                                        </p:tav>
                                        <p:tav tm="100000">
                                          <p:val>
                                            <p:strVal val="#ppt_x"/>
                                          </p:val>
                                        </p:tav>
                                      </p:tavLst>
                                    </p:anim>
                                    <p:anim calcmode="lin" valueType="num">
                                      <p:cBhvr additive="base">
                                        <p:cTn id="25" dur="500" fill="hold"/>
                                        <p:tgtEl>
                                          <p:spTgt spid="272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endParaRPr lang="en-US" smtClean="0"/>
          </a:p>
        </p:txBody>
      </p:sp>
      <p:sp>
        <p:nvSpPr>
          <p:cNvPr id="95235" name="Rectangle 3"/>
          <p:cNvSpPr>
            <a:spLocks noGrp="1" noChangeArrowheads="1"/>
          </p:cNvSpPr>
          <p:nvPr>
            <p:ph type="body" idx="1"/>
          </p:nvPr>
        </p:nvSpPr>
        <p:spPr/>
        <p:txBody>
          <a:bodyPr/>
          <a:lstStyle/>
          <a:p>
            <a:pPr eaLnBrk="1" hangingPunct="1"/>
            <a:endParaRPr lang="en-US" smtClean="0"/>
          </a:p>
        </p:txBody>
      </p:sp>
      <p:pic>
        <p:nvPicPr>
          <p:cNvPr id="273412" name="Picture 4" descr="keyfig3"/>
          <p:cNvPicPr>
            <a:picLocks noChangeAspect="1" noChangeArrowheads="1"/>
          </p:cNvPicPr>
          <p:nvPr/>
        </p:nvPicPr>
        <p:blipFill>
          <a:blip r:embed="rId3" cstate="print"/>
          <a:srcRect/>
          <a:stretch>
            <a:fillRect/>
          </a:stretch>
        </p:blipFill>
        <p:spPr bwMode="auto">
          <a:xfrm>
            <a:off x="1979613" y="1628775"/>
            <a:ext cx="4392612" cy="4392613"/>
          </a:xfrm>
          <a:prstGeom prst="rect">
            <a:avLst/>
          </a:prstGeom>
          <a:noFill/>
          <a:ln w="57150" cmpd="thickThin">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additive="base">
                                        <p:cTn id="7" dur="2000" fill="hold"/>
                                        <p:tgtEl>
                                          <p:spTgt spid="273412"/>
                                        </p:tgtEl>
                                        <p:attrNameLst>
                                          <p:attrName>ppt_x</p:attrName>
                                        </p:attrNameLst>
                                      </p:cBhvr>
                                      <p:tavLst>
                                        <p:tav tm="0">
                                          <p:val>
                                            <p:strVal val="#ppt_x"/>
                                          </p:val>
                                        </p:tav>
                                        <p:tav tm="100000">
                                          <p:val>
                                            <p:strVal val="#ppt_x"/>
                                          </p:val>
                                        </p:tav>
                                      </p:tavLst>
                                    </p:anim>
                                    <p:anim calcmode="lin" valueType="num">
                                      <p:cBhvr additive="base">
                                        <p:cTn id="8" dur="2000" fill="hold"/>
                                        <p:tgtEl>
                                          <p:spTgt spid="2734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endParaRPr lang="en-US" smtClean="0"/>
          </a:p>
        </p:txBody>
      </p:sp>
      <p:sp>
        <p:nvSpPr>
          <p:cNvPr id="283651" name="Rectangle 3"/>
          <p:cNvSpPr>
            <a:spLocks noGrp="1" noChangeArrowheads="1"/>
          </p:cNvSpPr>
          <p:nvPr>
            <p:ph type="body" idx="1"/>
          </p:nvPr>
        </p:nvSpPr>
        <p:spPr/>
        <p:txBody>
          <a:bodyPr/>
          <a:lstStyle/>
          <a:p>
            <a:pPr eaLnBrk="1" hangingPunct="1"/>
            <a:r>
              <a:rPr lang="fa-IR" b="1" smtClean="0"/>
              <a:t>2. </a:t>
            </a:r>
            <a:r>
              <a:rPr lang="fa-IR" smtClean="0"/>
              <a:t>سطح صفحه: </a:t>
            </a:r>
            <a:r>
              <a:rPr lang="fa-IR" i="1" smtClean="0"/>
              <a:t>کاملاً عمودی</a:t>
            </a:r>
            <a:r>
              <a:rPr lang="fa-IR" smtClean="0"/>
              <a:t> يا کمی انحراف به سمت عقب</a:t>
            </a:r>
          </a:p>
          <a:p>
            <a:pPr lvl="1" eaLnBrk="1" hangingPunct="1"/>
            <a:r>
              <a:rPr lang="fa-IR" smtClean="0"/>
              <a:t>بهترين وضعيت برای جلوگيری از خيرگی و از بين بردن انحرافات ديد  </a:t>
            </a:r>
          </a:p>
          <a:p>
            <a:pPr lvl="1" eaLnBrk="1" hangingPunct="1"/>
            <a:r>
              <a:rPr lang="fa-IR" smtClean="0"/>
              <a:t>انحراف بیشتر به سمت بالا سبب بازتاب نور سقفی می‌شود و انحراف بيش از حد به هر سمتی سبب اعوجاج تصوير می‌شود.</a:t>
            </a:r>
            <a:endParaRPr lang="fa-IR" b="1"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fade">
                                      <p:cBhvr>
                                        <p:cTn id="7" dur="800" decel="100000"/>
                                        <p:tgtEl>
                                          <p:spTgt spid="283651">
                                            <p:txEl>
                                              <p:pRg st="0" end="0"/>
                                            </p:txEl>
                                          </p:spTgt>
                                        </p:tgtEl>
                                      </p:cBhvr>
                                    </p:animEffect>
                                    <p:anim calcmode="lin" valueType="num">
                                      <p:cBhvr>
                                        <p:cTn id="8" dur="800" decel="100000" fill="hold"/>
                                        <p:tgtEl>
                                          <p:spTgt spid="28365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8365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8365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365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365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83651">
                                            <p:txEl>
                                              <p:pRg st="1" end="1"/>
                                            </p:txEl>
                                          </p:spTgt>
                                        </p:tgtEl>
                                        <p:attrNameLst>
                                          <p:attrName>style.visibility</p:attrName>
                                        </p:attrNameLst>
                                      </p:cBhvr>
                                      <p:to>
                                        <p:strVal val="visible"/>
                                      </p:to>
                                    </p:set>
                                    <p:animEffect transition="in" filter="fade">
                                      <p:cBhvr>
                                        <p:cTn id="17" dur="800" decel="100000"/>
                                        <p:tgtEl>
                                          <p:spTgt spid="283651">
                                            <p:txEl>
                                              <p:pRg st="1" end="1"/>
                                            </p:txEl>
                                          </p:spTgt>
                                        </p:tgtEl>
                                      </p:cBhvr>
                                    </p:animEffect>
                                    <p:anim calcmode="lin" valueType="num">
                                      <p:cBhvr>
                                        <p:cTn id="18" dur="800" decel="100000" fill="hold"/>
                                        <p:tgtEl>
                                          <p:spTgt spid="28365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8365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8365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8365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8365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83651">
                                            <p:txEl>
                                              <p:pRg st="2" end="2"/>
                                            </p:txEl>
                                          </p:spTgt>
                                        </p:tgtEl>
                                        <p:attrNameLst>
                                          <p:attrName>style.visibility</p:attrName>
                                        </p:attrNameLst>
                                      </p:cBhvr>
                                      <p:to>
                                        <p:strVal val="visible"/>
                                      </p:to>
                                    </p:set>
                                    <p:animEffect transition="in" filter="fade">
                                      <p:cBhvr>
                                        <p:cTn id="27" dur="800" decel="100000"/>
                                        <p:tgtEl>
                                          <p:spTgt spid="283651">
                                            <p:txEl>
                                              <p:pRg st="2" end="2"/>
                                            </p:txEl>
                                          </p:spTgt>
                                        </p:tgtEl>
                                      </p:cBhvr>
                                    </p:animEffect>
                                    <p:anim calcmode="lin" valueType="num">
                                      <p:cBhvr>
                                        <p:cTn id="28" dur="800" decel="100000" fill="hold"/>
                                        <p:tgtEl>
                                          <p:spTgt spid="283651">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83651">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83651">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83651">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8365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smtClean="0"/>
          </a:p>
        </p:txBody>
      </p:sp>
      <p:sp>
        <p:nvSpPr>
          <p:cNvPr id="260099" name="Rectangle 3"/>
          <p:cNvSpPr>
            <a:spLocks noGrp="1" noChangeArrowheads="1"/>
          </p:cNvSpPr>
          <p:nvPr>
            <p:ph type="body" idx="1"/>
          </p:nvPr>
        </p:nvSpPr>
        <p:spPr/>
        <p:txBody>
          <a:bodyPr/>
          <a:lstStyle/>
          <a:p>
            <a:pPr eaLnBrk="1" hangingPunct="1"/>
            <a:r>
              <a:rPr lang="fa-IR" b="1" smtClean="0"/>
              <a:t>3. </a:t>
            </a:r>
            <a:r>
              <a:rPr lang="fa-IR" smtClean="0"/>
              <a:t>صفحة مانيتور: </a:t>
            </a:r>
            <a:r>
              <a:rPr lang="fa-IR" i="1" smtClean="0"/>
              <a:t>مستقيماً روبروی کاربر</a:t>
            </a:r>
            <a:r>
              <a:rPr lang="fa-IR" smtClean="0"/>
              <a:t> و در فاصلة 45 تا 60 سانتيمتری </a:t>
            </a:r>
          </a:p>
          <a:p>
            <a:pPr eaLnBrk="1" hangingPunct="1"/>
            <a:r>
              <a:rPr lang="fa-IR" smtClean="0"/>
              <a:t>اندازة صفحة مانيتور در انتخاب اين فاصله مؤثر است.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fade">
                                      <p:cBhvr>
                                        <p:cTn id="7" dur="800" decel="100000"/>
                                        <p:tgtEl>
                                          <p:spTgt spid="260099">
                                            <p:txEl>
                                              <p:pRg st="0" end="0"/>
                                            </p:txEl>
                                          </p:spTgt>
                                        </p:tgtEl>
                                      </p:cBhvr>
                                    </p:animEffect>
                                    <p:anim calcmode="lin" valueType="num">
                                      <p:cBhvr>
                                        <p:cTn id="8" dur="800" decel="100000" fill="hold"/>
                                        <p:tgtEl>
                                          <p:spTgt spid="26009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6009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6009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009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009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60099">
                                            <p:txEl>
                                              <p:pRg st="1" end="1"/>
                                            </p:txEl>
                                          </p:spTgt>
                                        </p:tgtEl>
                                        <p:attrNameLst>
                                          <p:attrName>style.visibility</p:attrName>
                                        </p:attrNameLst>
                                      </p:cBhvr>
                                      <p:to>
                                        <p:strVal val="visible"/>
                                      </p:to>
                                    </p:set>
                                    <p:animEffect transition="in" filter="fade">
                                      <p:cBhvr>
                                        <p:cTn id="17" dur="800" decel="100000"/>
                                        <p:tgtEl>
                                          <p:spTgt spid="260099">
                                            <p:txEl>
                                              <p:pRg st="1" end="1"/>
                                            </p:txEl>
                                          </p:spTgt>
                                        </p:tgtEl>
                                      </p:cBhvr>
                                    </p:animEffect>
                                    <p:anim calcmode="lin" valueType="num">
                                      <p:cBhvr>
                                        <p:cTn id="18" dur="800" decel="100000" fill="hold"/>
                                        <p:tgtEl>
                                          <p:spTgt spid="260099">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60099">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60099">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60099">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60099">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n-US" smtClean="0"/>
          </a:p>
        </p:txBody>
      </p:sp>
      <p:pic>
        <p:nvPicPr>
          <p:cNvPr id="275460" name="Picture 4" descr="Figure 3: Place monitors directly in front of the user"/>
          <p:cNvPicPr>
            <a:picLocks noGrp="1" noChangeAspect="1" noChangeArrowheads="1"/>
          </p:cNvPicPr>
          <p:nvPr>
            <p:ph type="body" idx="1"/>
          </p:nvPr>
        </p:nvPicPr>
        <p:blipFill>
          <a:blip r:embed="rId2" cstate="print"/>
          <a:srcRect/>
          <a:stretch>
            <a:fillRect/>
          </a:stretch>
        </p:blipFill>
        <p:spPr>
          <a:xfrm>
            <a:off x="2124075" y="1916113"/>
            <a:ext cx="5040313" cy="37496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75460"/>
                                        </p:tgtEl>
                                        <p:attrNameLst>
                                          <p:attrName>style.visibility</p:attrName>
                                        </p:attrNameLst>
                                      </p:cBhvr>
                                      <p:to>
                                        <p:strVal val="visible"/>
                                      </p:to>
                                    </p:set>
                                    <p:animEffect transition="in" filter="fade">
                                      <p:cBhvr>
                                        <p:cTn id="7" dur="800" decel="100000"/>
                                        <p:tgtEl>
                                          <p:spTgt spid="275460"/>
                                        </p:tgtEl>
                                      </p:cBhvr>
                                    </p:animEffect>
                                    <p:anim calcmode="lin" valueType="num">
                                      <p:cBhvr>
                                        <p:cTn id="8" dur="800" decel="100000" fill="hold"/>
                                        <p:tgtEl>
                                          <p:spTgt spid="275460"/>
                                        </p:tgtEl>
                                        <p:attrNameLst>
                                          <p:attrName>style.rotation</p:attrName>
                                        </p:attrNameLst>
                                      </p:cBhvr>
                                      <p:tavLst>
                                        <p:tav tm="0">
                                          <p:val>
                                            <p:fltVal val="-90"/>
                                          </p:val>
                                        </p:tav>
                                        <p:tav tm="100000">
                                          <p:val>
                                            <p:fltVal val="0"/>
                                          </p:val>
                                        </p:tav>
                                      </p:tavLst>
                                    </p:anim>
                                    <p:anim calcmode="lin" valueType="num">
                                      <p:cBhvr>
                                        <p:cTn id="9" dur="800" decel="100000" fill="hold"/>
                                        <p:tgtEl>
                                          <p:spTgt spid="275460"/>
                                        </p:tgtEl>
                                        <p:attrNameLst>
                                          <p:attrName>ppt_x</p:attrName>
                                        </p:attrNameLst>
                                      </p:cBhvr>
                                      <p:tavLst>
                                        <p:tav tm="0">
                                          <p:val>
                                            <p:strVal val="#ppt_x+0.4"/>
                                          </p:val>
                                        </p:tav>
                                        <p:tav tm="100000">
                                          <p:val>
                                            <p:strVal val="#ppt_x-0.05"/>
                                          </p:val>
                                        </p:tav>
                                      </p:tavLst>
                                    </p:anim>
                                    <p:anim calcmode="lin" valueType="num">
                                      <p:cBhvr>
                                        <p:cTn id="10" dur="800" decel="100000" fill="hold"/>
                                        <p:tgtEl>
                                          <p:spTgt spid="27546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546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54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endParaRPr lang="en-US" smtClean="0"/>
          </a:p>
        </p:txBody>
      </p:sp>
      <p:sp>
        <p:nvSpPr>
          <p:cNvPr id="284675" name="Rectangle 3"/>
          <p:cNvSpPr>
            <a:spLocks noGrp="1" noChangeArrowheads="1"/>
          </p:cNvSpPr>
          <p:nvPr>
            <p:ph type="body" idx="1"/>
          </p:nvPr>
        </p:nvSpPr>
        <p:spPr/>
        <p:txBody>
          <a:bodyPr/>
          <a:lstStyle/>
          <a:p>
            <a:pPr eaLnBrk="1" hangingPunct="1"/>
            <a:r>
              <a:rPr lang="fa-IR" smtClean="0"/>
              <a:t>تمرکز اصلی روی برگه‌ها یا نوشته‌ها: </a:t>
            </a:r>
          </a:p>
          <a:p>
            <a:pPr eaLnBrk="1" hangingPunct="1"/>
            <a:r>
              <a:rPr lang="fa-IR" smtClean="0"/>
              <a:t>برگه‌ها درست روبروی فرد و مانيتور در کنار آنها </a:t>
            </a:r>
          </a:p>
          <a:p>
            <a:pPr eaLnBrk="1" hangingPunct="1"/>
            <a:r>
              <a:rPr lang="fa-IR" smtClean="0"/>
              <a:t>در اين حالت برگه‌ها و مانيتور تا حد امکان به هم نزديک باشند</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fade">
                                      <p:cBhvr>
                                        <p:cTn id="7" dur="1000"/>
                                        <p:tgtEl>
                                          <p:spTgt spid="284675">
                                            <p:txEl>
                                              <p:pRg st="0" end="0"/>
                                            </p:txEl>
                                          </p:spTgt>
                                        </p:tgtEl>
                                      </p:cBhvr>
                                    </p:animEffect>
                                    <p:anim calcmode="lin" valueType="num">
                                      <p:cBhvr>
                                        <p:cTn id="8" dur="1000" fill="hold"/>
                                        <p:tgtEl>
                                          <p:spTgt spid="284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4675">
                                            <p:txEl>
                                              <p:pRg st="1" end="1"/>
                                            </p:txEl>
                                          </p:spTgt>
                                        </p:tgtEl>
                                        <p:attrNameLst>
                                          <p:attrName>style.visibility</p:attrName>
                                        </p:attrNameLst>
                                      </p:cBhvr>
                                      <p:to>
                                        <p:strVal val="visible"/>
                                      </p:to>
                                    </p:set>
                                    <p:animEffect transition="in" filter="fade">
                                      <p:cBhvr>
                                        <p:cTn id="14" dur="1000"/>
                                        <p:tgtEl>
                                          <p:spTgt spid="284675">
                                            <p:txEl>
                                              <p:pRg st="1" end="1"/>
                                            </p:txEl>
                                          </p:spTgt>
                                        </p:tgtEl>
                                      </p:cBhvr>
                                    </p:animEffect>
                                    <p:anim calcmode="lin" valueType="num">
                                      <p:cBhvr>
                                        <p:cTn id="15" dur="1000" fill="hold"/>
                                        <p:tgtEl>
                                          <p:spTgt spid="284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4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4675">
                                            <p:txEl>
                                              <p:pRg st="2" end="2"/>
                                            </p:txEl>
                                          </p:spTgt>
                                        </p:tgtEl>
                                        <p:attrNameLst>
                                          <p:attrName>style.visibility</p:attrName>
                                        </p:attrNameLst>
                                      </p:cBhvr>
                                      <p:to>
                                        <p:strVal val="visible"/>
                                      </p:to>
                                    </p:set>
                                    <p:animEffect transition="in" filter="fade">
                                      <p:cBhvr>
                                        <p:cTn id="21" dur="1000"/>
                                        <p:tgtEl>
                                          <p:spTgt spid="284675">
                                            <p:txEl>
                                              <p:pRg st="2" end="2"/>
                                            </p:txEl>
                                          </p:spTgt>
                                        </p:tgtEl>
                                      </p:cBhvr>
                                    </p:animEffect>
                                    <p:anim calcmode="lin" valueType="num">
                                      <p:cBhvr>
                                        <p:cTn id="22" dur="1000" fill="hold"/>
                                        <p:tgtEl>
                                          <p:spTgt spid="284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46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en-US" smtClean="0"/>
          </a:p>
        </p:txBody>
      </p:sp>
      <p:sp>
        <p:nvSpPr>
          <p:cNvPr id="264195" name="Rectangle 3"/>
          <p:cNvSpPr>
            <a:spLocks noGrp="1" noChangeArrowheads="1"/>
          </p:cNvSpPr>
          <p:nvPr>
            <p:ph type="body" idx="1"/>
          </p:nvPr>
        </p:nvSpPr>
        <p:spPr/>
        <p:txBody>
          <a:bodyPr/>
          <a:lstStyle/>
          <a:p>
            <a:pPr eaLnBrk="1" hangingPunct="1"/>
            <a:r>
              <a:rPr lang="fa-IR" smtClean="0"/>
              <a:t>فواصل ديدِ بسيار دور سبب می‌شوند که فرد برای ديدن مطالب ريز مجبور به خم شدن به جلو شود که هم منجر به خستگیِ چشم و هم وضعيت نامناسب بدن (از بين رفتن تکيه‌گاه کمر) می‌شود.</a:t>
            </a:r>
          </a:p>
          <a:p>
            <a:pPr eaLnBrk="1" hangingPunct="1"/>
            <a:r>
              <a:rPr lang="fa-IR" smtClean="0"/>
              <a:t>فواصل ديدِ بسيار نزديک ممکن است سبب شوند برای تمرکز پيدا کردن روی تصوير به چشم کاربر فشار وارد شود و يا فرد در وضعيت نامناسب بدنی قرار گيرد (مانند خم کردنِ سر به عقب، يا دور شدن از سطح کار).</a:t>
            </a:r>
            <a:endParaRPr lang="fa-IR"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p:cTn id="7" dur="500" fill="hold"/>
                                        <p:tgtEl>
                                          <p:spTgt spid="26419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6419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6419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6419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64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64195">
                                            <p:txEl>
                                              <p:pRg st="1" end="1"/>
                                            </p:txEl>
                                          </p:spTgt>
                                        </p:tgtEl>
                                        <p:attrNameLst>
                                          <p:attrName>style.visibility</p:attrName>
                                        </p:attrNameLst>
                                      </p:cBhvr>
                                      <p:to>
                                        <p:strVal val="visible"/>
                                      </p:to>
                                    </p:set>
                                    <p:anim calcmode="lin" valueType="num">
                                      <p:cBhvr>
                                        <p:cTn id="16" dur="500" fill="hold"/>
                                        <p:tgtEl>
                                          <p:spTgt spid="264195">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64195">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6419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64195">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64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en-US" smtClean="0"/>
          </a:p>
        </p:txBody>
      </p:sp>
      <p:sp>
        <p:nvSpPr>
          <p:cNvPr id="265219" name="Rectangle 3"/>
          <p:cNvSpPr>
            <a:spLocks noGrp="1" noChangeArrowheads="1"/>
          </p:cNvSpPr>
          <p:nvPr>
            <p:ph type="body" idx="1"/>
          </p:nvPr>
        </p:nvSpPr>
        <p:spPr/>
        <p:txBody>
          <a:bodyPr/>
          <a:lstStyle/>
          <a:p>
            <a:pPr eaLnBrk="1" hangingPunct="1"/>
            <a:r>
              <a:rPr lang="fa-IR" b="1" smtClean="0"/>
              <a:t>4. </a:t>
            </a:r>
            <a:r>
              <a:rPr lang="fa-IR" i="1" smtClean="0"/>
              <a:t>رنگ صفحه</a:t>
            </a:r>
            <a:r>
              <a:rPr lang="fa-IR" smtClean="0"/>
              <a:t> بايد طوری انتخاب شود که مانع از خستگیِ چشم شود. پسزمينة كاملاً سفيد برای کار طولانی مدت مناسب نيست.</a:t>
            </a:r>
            <a:endParaRPr lang="fa-IR" b="1" smtClean="0"/>
          </a:p>
          <a:p>
            <a:pPr eaLnBrk="1" hangingPunct="1"/>
            <a:r>
              <a:rPr lang="fa-IR" b="1" smtClean="0"/>
              <a:t>5. </a:t>
            </a:r>
            <a:r>
              <a:rPr lang="fa-IR" smtClean="0"/>
              <a:t>صفحة مانيتور بايد تميز و عاری از هر گونه لک، خراشيدگی و... باشد. اين حالت بويژه زمانی که از فيلتر ضدخيرگی استفاده می‌شود اهميت دارد.</a:t>
            </a:r>
            <a:endParaRPr lang="fa-IR" b="1"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fade">
                                      <p:cBhvr>
                                        <p:cTn id="7" dur="1000"/>
                                        <p:tgtEl>
                                          <p:spTgt spid="265219">
                                            <p:txEl>
                                              <p:pRg st="0" end="0"/>
                                            </p:txEl>
                                          </p:spTgt>
                                        </p:tgtEl>
                                      </p:cBhvr>
                                    </p:animEffect>
                                    <p:anim calcmode="lin" valueType="num">
                                      <p:cBhvr>
                                        <p:cTn id="8" dur="1000" fill="hold"/>
                                        <p:tgtEl>
                                          <p:spTgt spid="265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5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5219">
                                            <p:txEl>
                                              <p:pRg st="1" end="1"/>
                                            </p:txEl>
                                          </p:spTgt>
                                        </p:tgtEl>
                                        <p:attrNameLst>
                                          <p:attrName>style.visibility</p:attrName>
                                        </p:attrNameLst>
                                      </p:cBhvr>
                                      <p:to>
                                        <p:strVal val="visible"/>
                                      </p:to>
                                    </p:set>
                                    <p:animEffect transition="in" filter="fade">
                                      <p:cBhvr>
                                        <p:cTn id="14" dur="1000"/>
                                        <p:tgtEl>
                                          <p:spTgt spid="265219">
                                            <p:txEl>
                                              <p:pRg st="1" end="1"/>
                                            </p:txEl>
                                          </p:spTgt>
                                        </p:tgtEl>
                                      </p:cBhvr>
                                    </p:animEffect>
                                    <p:anim calcmode="lin" valueType="num">
                                      <p:cBhvr>
                                        <p:cTn id="15" dur="1000" fill="hold"/>
                                        <p:tgtEl>
                                          <p:spTgt spid="265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52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descr="Picture 016"/>
          <p:cNvPicPr>
            <a:picLocks noGrp="1" noChangeAspect="1" noChangeArrowheads="1"/>
          </p:cNvPicPr>
          <p:nvPr>
            <p:ph/>
          </p:nvPr>
        </p:nvPicPr>
        <p:blipFill>
          <a:blip r:embed="rId2"/>
          <a:srcRect/>
          <a:stretch>
            <a:fillRect/>
          </a:stretch>
        </p:blipFill>
        <p:spPr>
          <a:xfrm>
            <a:off x="1692275" y="188913"/>
            <a:ext cx="5975350" cy="6480175"/>
          </a:xfrm>
          <a:noFill/>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endParaRPr lang="en-US" smtClean="0"/>
          </a:p>
        </p:txBody>
      </p:sp>
      <p:sp>
        <p:nvSpPr>
          <p:cNvPr id="261123" name="Rectangle 3"/>
          <p:cNvSpPr>
            <a:spLocks noGrp="1" noChangeArrowheads="1"/>
          </p:cNvSpPr>
          <p:nvPr>
            <p:ph type="body" idx="1"/>
          </p:nvPr>
        </p:nvSpPr>
        <p:spPr/>
        <p:txBody>
          <a:bodyPr/>
          <a:lstStyle/>
          <a:p>
            <a:pPr eaLnBrk="1" hangingPunct="1"/>
            <a:r>
              <a:rPr lang="fa-IR" b="1" smtClean="0"/>
              <a:t>6. </a:t>
            </a:r>
            <a:r>
              <a:rPr lang="fa-IR" smtClean="0"/>
              <a:t>ميزان </a:t>
            </a:r>
            <a:r>
              <a:rPr lang="fa-IR" i="1" smtClean="0"/>
              <a:t>درخشندگي و كنتراست صفحه</a:t>
            </a:r>
            <a:r>
              <a:rPr lang="fa-IR" smtClean="0"/>
              <a:t> </a:t>
            </a:r>
          </a:p>
          <a:p>
            <a:pPr eaLnBrk="1" hangingPunct="1"/>
            <a:r>
              <a:rPr lang="fa-IR" b="1" smtClean="0"/>
              <a:t>7. </a:t>
            </a:r>
            <a:r>
              <a:rPr lang="fa-IR" smtClean="0"/>
              <a:t>صفحات مانيتور به تدريج كيفيت تصويرشان پايين مي‌آيد. اگر كيفيت تصوير به حد نامطلوبي برسد سبب خستگي چشم مي‌شود و بايد مانيتور را تعويض كرد.</a:t>
            </a:r>
            <a:endParaRPr lang="fa-IR" b="1"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266243" name="Rectangle 3"/>
          <p:cNvSpPr>
            <a:spLocks noGrp="1" noChangeArrowheads="1"/>
          </p:cNvSpPr>
          <p:nvPr>
            <p:ph type="body" idx="1"/>
          </p:nvPr>
        </p:nvSpPr>
        <p:spPr/>
        <p:txBody>
          <a:bodyPr/>
          <a:lstStyle/>
          <a:p>
            <a:pPr eaLnBrk="1" hangingPunct="1"/>
            <a:r>
              <a:rPr lang="fa-IR" b="1" smtClean="0"/>
              <a:t>8. </a:t>
            </a:r>
            <a:r>
              <a:rPr lang="fa-IR" smtClean="0"/>
              <a:t>کسانی که از لنزهای دوکانونی استفاده می‌کنند، چون از بخش پايينیِ لنز برای ديدن صفحة مانيتور استفاده می‌کنند، بهتر است مانيتور را در سطحی پايينتر از سطح معمول قرار دهند و يا صندلی و ساير ابزارها را در سطحی بالاتر تنظيم و در عوض از زيرپايی استفاده کنند.</a:t>
            </a:r>
          </a:p>
          <a:p>
            <a:pPr eaLnBrk="1" hangingPunct="1"/>
            <a:r>
              <a:rPr lang="fa-IR" smtClean="0"/>
              <a:t>اين افراد می‌توانند از لنزهای تک‌کانونی با فاصلة کانونیِ مناسب برای کار با کامپيوتر استفاده کنند.</a:t>
            </a:r>
            <a:endParaRPr lang="fa-IR" b="1"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fade">
                                      <p:cBhvr>
                                        <p:cTn id="7" dur="800" decel="100000"/>
                                        <p:tgtEl>
                                          <p:spTgt spid="266243">
                                            <p:txEl>
                                              <p:pRg st="0" end="0"/>
                                            </p:txEl>
                                          </p:spTgt>
                                        </p:tgtEl>
                                      </p:cBhvr>
                                    </p:animEffect>
                                    <p:anim calcmode="lin" valueType="num">
                                      <p:cBhvr>
                                        <p:cTn id="8" dur="800" decel="100000" fill="hold"/>
                                        <p:tgtEl>
                                          <p:spTgt spid="2662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662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662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66243">
                                            <p:txEl>
                                              <p:pRg st="1" end="1"/>
                                            </p:txEl>
                                          </p:spTgt>
                                        </p:tgtEl>
                                        <p:attrNameLst>
                                          <p:attrName>style.visibility</p:attrName>
                                        </p:attrNameLst>
                                      </p:cBhvr>
                                      <p:to>
                                        <p:strVal val="visible"/>
                                      </p:to>
                                    </p:set>
                                    <p:animEffect transition="in" filter="fade">
                                      <p:cBhvr>
                                        <p:cTn id="17" dur="800" decel="100000"/>
                                        <p:tgtEl>
                                          <p:spTgt spid="266243">
                                            <p:txEl>
                                              <p:pRg st="1" end="1"/>
                                            </p:txEl>
                                          </p:spTgt>
                                        </p:tgtEl>
                                      </p:cBhvr>
                                    </p:animEffect>
                                    <p:anim calcmode="lin" valueType="num">
                                      <p:cBhvr>
                                        <p:cTn id="18" dur="800" decel="100000" fill="hold"/>
                                        <p:tgtEl>
                                          <p:spTgt spid="26624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6624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6624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6624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6624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en-US" smtClean="0"/>
          </a:p>
        </p:txBody>
      </p:sp>
      <p:sp>
        <p:nvSpPr>
          <p:cNvPr id="262147" name="Rectangle 3"/>
          <p:cNvSpPr>
            <a:spLocks noGrp="1" noChangeArrowheads="1"/>
          </p:cNvSpPr>
          <p:nvPr>
            <p:ph type="body" idx="1"/>
          </p:nvPr>
        </p:nvSpPr>
        <p:spPr/>
        <p:txBody>
          <a:bodyPr/>
          <a:lstStyle/>
          <a:p>
            <a:pPr eaLnBrk="1" hangingPunct="1"/>
            <a:r>
              <a:rPr lang="fa-IR" sz="2400" b="1" smtClean="0"/>
              <a:t>9. </a:t>
            </a:r>
            <a:r>
              <a:rPr lang="fa-IR" sz="2400" smtClean="0"/>
              <a:t>ساير ميدان‌های مغناطيسی با پتانسيل الکترواستاتيک بيش از 500 ولت بايد دور از مانيتور قرار گيرند، چون سبب اعوجاج تصوير و خستگی چشم می‌شوند.</a:t>
            </a:r>
            <a:endParaRPr lang="fa-IR" sz="2400" b="1" smtClean="0"/>
          </a:p>
          <a:p>
            <a:pPr eaLnBrk="1" hangingPunct="1"/>
            <a:r>
              <a:rPr lang="fa-IR" sz="2400" b="1" smtClean="0"/>
              <a:t>10. </a:t>
            </a:r>
            <a:r>
              <a:rPr lang="fa-IR" sz="2400" smtClean="0"/>
              <a:t>کاربران بايد به صورت دوره‌ای به اشيايی دورتر نگاه کنند تا از خستگی چشم جلوگيری شود، و به طور منظم کار را قطع کنند و پلک بزنند تا چشم‌ها مرطوب شود. ايجاد تنوع با فعالیت‌های غيرکامپيوتری به کاهش خستگی کمک می‌کند.</a:t>
            </a:r>
          </a:p>
          <a:p>
            <a:pPr eaLnBrk="1" hangingPunct="1"/>
            <a:r>
              <a:rPr lang="fa-IR" sz="2400" smtClean="0"/>
              <a:t>11. مانیتورهای صفحة تخت نسبت به مانیتورهای قبلی بازتاب خیره‌کنندة کمتری ایجاد می‌کنند و در نتیجه برای کار طولانی‌مدت مناسبترند.</a:t>
            </a:r>
            <a:endParaRPr lang="en-US" sz="2400" smtClean="0"/>
          </a:p>
          <a:p>
            <a:pPr eaLnBrk="1" hangingPunct="1"/>
            <a:r>
              <a:rPr lang="en-US" sz="2400" smtClean="0"/>
              <a:t/>
            </a:r>
            <a:br>
              <a:rPr lang="en-US" sz="2400" smtClean="0"/>
            </a:b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fade">
                                      <p:cBhvr>
                                        <p:cTn id="7" dur="800" decel="100000"/>
                                        <p:tgtEl>
                                          <p:spTgt spid="262147">
                                            <p:txEl>
                                              <p:pRg st="0" end="0"/>
                                            </p:txEl>
                                          </p:spTgt>
                                        </p:tgtEl>
                                      </p:cBhvr>
                                    </p:animEffect>
                                    <p:anim calcmode="lin" valueType="num">
                                      <p:cBhvr>
                                        <p:cTn id="8" dur="800" decel="100000" fill="hold"/>
                                        <p:tgtEl>
                                          <p:spTgt spid="26214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6214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6214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214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21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62147">
                                            <p:txEl>
                                              <p:pRg st="1" end="1"/>
                                            </p:txEl>
                                          </p:spTgt>
                                        </p:tgtEl>
                                        <p:attrNameLst>
                                          <p:attrName>style.visibility</p:attrName>
                                        </p:attrNameLst>
                                      </p:cBhvr>
                                      <p:to>
                                        <p:strVal val="visible"/>
                                      </p:to>
                                    </p:set>
                                    <p:animEffect transition="in" filter="fade">
                                      <p:cBhvr>
                                        <p:cTn id="17" dur="800" decel="100000"/>
                                        <p:tgtEl>
                                          <p:spTgt spid="262147">
                                            <p:txEl>
                                              <p:pRg st="1" end="1"/>
                                            </p:txEl>
                                          </p:spTgt>
                                        </p:tgtEl>
                                      </p:cBhvr>
                                    </p:animEffect>
                                    <p:anim calcmode="lin" valueType="num">
                                      <p:cBhvr>
                                        <p:cTn id="18" dur="800" decel="100000" fill="hold"/>
                                        <p:tgtEl>
                                          <p:spTgt spid="26214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6214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6214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6214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62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62147">
                                            <p:txEl>
                                              <p:pRg st="2" end="2"/>
                                            </p:txEl>
                                          </p:spTgt>
                                        </p:tgtEl>
                                        <p:attrNameLst>
                                          <p:attrName>style.visibility</p:attrName>
                                        </p:attrNameLst>
                                      </p:cBhvr>
                                      <p:to>
                                        <p:strVal val="visible"/>
                                      </p:to>
                                    </p:set>
                                    <p:animEffect transition="in" filter="fade">
                                      <p:cBhvr>
                                        <p:cTn id="27" dur="800" decel="100000"/>
                                        <p:tgtEl>
                                          <p:spTgt spid="262147">
                                            <p:txEl>
                                              <p:pRg st="2" end="2"/>
                                            </p:txEl>
                                          </p:spTgt>
                                        </p:tgtEl>
                                      </p:cBhvr>
                                    </p:animEffect>
                                    <p:anim calcmode="lin" valueType="num">
                                      <p:cBhvr>
                                        <p:cTn id="28" dur="800" decel="100000" fill="hold"/>
                                        <p:tgtEl>
                                          <p:spTgt spid="26214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6214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6214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6214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62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62147">
                                            <p:txEl>
                                              <p:pRg st="3" end="3"/>
                                            </p:txEl>
                                          </p:spTgt>
                                        </p:tgtEl>
                                        <p:attrNameLst>
                                          <p:attrName>style.visibility</p:attrName>
                                        </p:attrNameLst>
                                      </p:cBhvr>
                                      <p:to>
                                        <p:strVal val="visible"/>
                                      </p:to>
                                    </p:set>
                                    <p:animEffect transition="in" filter="fade">
                                      <p:cBhvr>
                                        <p:cTn id="37" dur="800" decel="100000"/>
                                        <p:tgtEl>
                                          <p:spTgt spid="262147">
                                            <p:txEl>
                                              <p:pRg st="3" end="3"/>
                                            </p:txEl>
                                          </p:spTgt>
                                        </p:tgtEl>
                                      </p:cBhvr>
                                    </p:animEffect>
                                    <p:anim calcmode="lin" valueType="num">
                                      <p:cBhvr>
                                        <p:cTn id="38" dur="800" decel="100000" fill="hold"/>
                                        <p:tgtEl>
                                          <p:spTgt spid="26214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6214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6214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6214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6214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en-US" smtClean="0"/>
          </a:p>
        </p:txBody>
      </p:sp>
      <p:sp>
        <p:nvSpPr>
          <p:cNvPr id="105475" name="Rectangle 3"/>
          <p:cNvSpPr>
            <a:spLocks noGrp="1" noChangeArrowheads="1"/>
          </p:cNvSpPr>
          <p:nvPr>
            <p:ph type="body" idx="1"/>
          </p:nvPr>
        </p:nvSpPr>
        <p:spPr/>
        <p:txBody>
          <a:bodyPr/>
          <a:lstStyle/>
          <a:p>
            <a:pPr eaLnBrk="1" hangingPunct="1"/>
            <a:endParaRPr lang="en-US" smtClean="0"/>
          </a:p>
        </p:txBody>
      </p:sp>
      <p:pic>
        <p:nvPicPr>
          <p:cNvPr id="274436" name="Picture 4" descr="Figure 2: Flat-panel displays take up less room than conventional monitors"/>
          <p:cNvPicPr>
            <a:picLocks noChangeAspect="1" noChangeArrowheads="1"/>
          </p:cNvPicPr>
          <p:nvPr/>
        </p:nvPicPr>
        <p:blipFill>
          <a:blip r:embed="rId2" cstate="print"/>
          <a:srcRect/>
          <a:stretch>
            <a:fillRect/>
          </a:stretch>
        </p:blipFill>
        <p:spPr bwMode="auto">
          <a:xfrm>
            <a:off x="2124075" y="1844675"/>
            <a:ext cx="4608513" cy="3313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fade">
                                      <p:cBhvr>
                                        <p:cTn id="7" dur="800" decel="100000"/>
                                        <p:tgtEl>
                                          <p:spTgt spid="274436"/>
                                        </p:tgtEl>
                                      </p:cBhvr>
                                    </p:animEffect>
                                    <p:anim calcmode="lin" valueType="num">
                                      <p:cBhvr>
                                        <p:cTn id="8" dur="800" decel="100000" fill="hold"/>
                                        <p:tgtEl>
                                          <p:spTgt spid="274436"/>
                                        </p:tgtEl>
                                        <p:attrNameLst>
                                          <p:attrName>style.rotation</p:attrName>
                                        </p:attrNameLst>
                                      </p:cBhvr>
                                      <p:tavLst>
                                        <p:tav tm="0">
                                          <p:val>
                                            <p:fltVal val="-90"/>
                                          </p:val>
                                        </p:tav>
                                        <p:tav tm="100000">
                                          <p:val>
                                            <p:fltVal val="0"/>
                                          </p:val>
                                        </p:tav>
                                      </p:tavLst>
                                    </p:anim>
                                    <p:anim calcmode="lin" valueType="num">
                                      <p:cBhvr>
                                        <p:cTn id="9" dur="800" decel="100000" fill="hold"/>
                                        <p:tgtEl>
                                          <p:spTgt spid="274436"/>
                                        </p:tgtEl>
                                        <p:attrNameLst>
                                          <p:attrName>ppt_x</p:attrName>
                                        </p:attrNameLst>
                                      </p:cBhvr>
                                      <p:tavLst>
                                        <p:tav tm="0">
                                          <p:val>
                                            <p:strVal val="#ppt_x+0.4"/>
                                          </p:val>
                                        </p:tav>
                                        <p:tav tm="100000">
                                          <p:val>
                                            <p:strVal val="#ppt_x-0.05"/>
                                          </p:val>
                                        </p:tav>
                                      </p:tavLst>
                                    </p:anim>
                                    <p:anim calcmode="lin" valueType="num">
                                      <p:cBhvr>
                                        <p:cTn id="10" dur="800" decel="100000" fill="hold"/>
                                        <p:tgtEl>
                                          <p:spTgt spid="2744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44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4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algn="r" eaLnBrk="1" hangingPunct="1"/>
            <a:r>
              <a:rPr lang="fa-IR" smtClean="0"/>
              <a:t>سایر وسایل</a:t>
            </a:r>
            <a:endParaRPr lang="en-US" smtClean="0"/>
          </a:p>
        </p:txBody>
      </p:sp>
      <p:sp>
        <p:nvSpPr>
          <p:cNvPr id="285699" name="Rectangle 3"/>
          <p:cNvSpPr>
            <a:spLocks noGrp="1" noChangeArrowheads="1"/>
          </p:cNvSpPr>
          <p:nvPr>
            <p:ph type="body" idx="1"/>
          </p:nvPr>
        </p:nvSpPr>
        <p:spPr/>
        <p:txBody>
          <a:bodyPr/>
          <a:lstStyle/>
          <a:p>
            <a:pPr eaLnBrk="1" hangingPunct="1"/>
            <a:r>
              <a:rPr lang="fa-IR" b="1" smtClean="0"/>
              <a:t>برگه‌نگهدار</a:t>
            </a:r>
            <a:r>
              <a:rPr lang="en-US" smtClean="0"/>
              <a:t> </a:t>
            </a:r>
          </a:p>
        </p:txBody>
      </p:sp>
      <p:pic>
        <p:nvPicPr>
          <p:cNvPr id="285700" name="Picture 4" descr="graphicdesign"/>
          <p:cNvPicPr>
            <a:picLocks noChangeAspect="1" noChangeArrowheads="1"/>
          </p:cNvPicPr>
          <p:nvPr/>
        </p:nvPicPr>
        <p:blipFill>
          <a:blip r:embed="rId2" cstate="print"/>
          <a:srcRect/>
          <a:stretch>
            <a:fillRect/>
          </a:stretch>
        </p:blipFill>
        <p:spPr bwMode="auto">
          <a:xfrm>
            <a:off x="260350" y="2276475"/>
            <a:ext cx="6040438" cy="453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fade">
                                      <p:cBhvr>
                                        <p:cTn id="7" dur="1000"/>
                                        <p:tgtEl>
                                          <p:spTgt spid="285698"/>
                                        </p:tgtEl>
                                      </p:cBhvr>
                                    </p:animEffect>
                                    <p:anim calcmode="lin" valueType="num">
                                      <p:cBhvr>
                                        <p:cTn id="8" dur="1000" fill="hold"/>
                                        <p:tgtEl>
                                          <p:spTgt spid="285698"/>
                                        </p:tgtEl>
                                        <p:attrNameLst>
                                          <p:attrName>ppt_x</p:attrName>
                                        </p:attrNameLst>
                                      </p:cBhvr>
                                      <p:tavLst>
                                        <p:tav tm="0">
                                          <p:val>
                                            <p:strVal val="#ppt_x"/>
                                          </p:val>
                                        </p:tav>
                                        <p:tav tm="100000">
                                          <p:val>
                                            <p:strVal val="#ppt_x"/>
                                          </p:val>
                                        </p:tav>
                                      </p:tavLst>
                                    </p:anim>
                                    <p:anim calcmode="lin" valueType="num">
                                      <p:cBhvr>
                                        <p:cTn id="9" dur="1000" fill="hold"/>
                                        <p:tgtEl>
                                          <p:spTgt spid="2856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85699">
                                            <p:txEl>
                                              <p:pRg st="0" end="0"/>
                                            </p:txEl>
                                          </p:spTgt>
                                        </p:tgtEl>
                                        <p:attrNameLst>
                                          <p:attrName>style.visibility</p:attrName>
                                        </p:attrNameLst>
                                      </p:cBhvr>
                                      <p:to>
                                        <p:strVal val="visible"/>
                                      </p:to>
                                    </p:set>
                                    <p:anim calcmode="lin" valueType="num">
                                      <p:cBhvr>
                                        <p:cTn id="14" dur="1000" fill="hold"/>
                                        <p:tgtEl>
                                          <p:spTgt spid="28569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8569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856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285700"/>
                                        </p:tgtEl>
                                        <p:attrNameLst>
                                          <p:attrName>style.visibility</p:attrName>
                                        </p:attrNameLst>
                                      </p:cBhvr>
                                      <p:to>
                                        <p:strVal val="visible"/>
                                      </p:to>
                                    </p:set>
                                    <p:anim calcmode="lin" valueType="num">
                                      <p:cBhvr>
                                        <p:cTn id="21" dur="500" fill="hold"/>
                                        <p:tgtEl>
                                          <p:spTgt spid="285700"/>
                                        </p:tgtEl>
                                        <p:attrNameLst>
                                          <p:attrName>ppt_w</p:attrName>
                                        </p:attrNameLst>
                                      </p:cBhvr>
                                      <p:tavLst>
                                        <p:tav tm="0">
                                          <p:val>
                                            <p:strVal val="#ppt_w*2.5"/>
                                          </p:val>
                                        </p:tav>
                                        <p:tav tm="100000">
                                          <p:val>
                                            <p:strVal val="#ppt_w"/>
                                          </p:val>
                                        </p:tav>
                                      </p:tavLst>
                                    </p:anim>
                                    <p:anim calcmode="lin" valueType="num">
                                      <p:cBhvr>
                                        <p:cTn id="22" dur="500" fill="hold"/>
                                        <p:tgtEl>
                                          <p:spTgt spid="285700"/>
                                        </p:tgtEl>
                                        <p:attrNameLst>
                                          <p:attrName>ppt_h</p:attrName>
                                        </p:attrNameLst>
                                      </p:cBhvr>
                                      <p:tavLst>
                                        <p:tav tm="0">
                                          <p:val>
                                            <p:strVal val="#ppt_h*0.01"/>
                                          </p:val>
                                        </p:tav>
                                        <p:tav tm="100000">
                                          <p:val>
                                            <p:strVal val="#ppt_h"/>
                                          </p:val>
                                        </p:tav>
                                      </p:tavLst>
                                    </p:anim>
                                    <p:anim calcmode="lin" valueType="num">
                                      <p:cBhvr>
                                        <p:cTn id="23" dur="500" fill="hold"/>
                                        <p:tgtEl>
                                          <p:spTgt spid="285700"/>
                                        </p:tgtEl>
                                        <p:attrNameLst>
                                          <p:attrName>ppt_x</p:attrName>
                                        </p:attrNameLst>
                                      </p:cBhvr>
                                      <p:tavLst>
                                        <p:tav tm="0">
                                          <p:val>
                                            <p:strVal val="#ppt_x"/>
                                          </p:val>
                                        </p:tav>
                                        <p:tav tm="100000">
                                          <p:val>
                                            <p:strVal val="#ppt_x"/>
                                          </p:val>
                                        </p:tav>
                                      </p:tavLst>
                                    </p:anim>
                                    <p:anim calcmode="lin" valueType="num">
                                      <p:cBhvr>
                                        <p:cTn id="24" dur="500" fill="hold"/>
                                        <p:tgtEl>
                                          <p:spTgt spid="285700"/>
                                        </p:tgtEl>
                                        <p:attrNameLst>
                                          <p:attrName>ppt_y</p:attrName>
                                        </p:attrNameLst>
                                      </p:cBhvr>
                                      <p:tavLst>
                                        <p:tav tm="0">
                                          <p:val>
                                            <p:strVal val="#ppt_h+1"/>
                                          </p:val>
                                        </p:tav>
                                        <p:tav tm="100000">
                                          <p:val>
                                            <p:strVal val="#ppt_y"/>
                                          </p:val>
                                        </p:tav>
                                      </p:tavLst>
                                    </p:anim>
                                    <p:animEffect transition="in" filter="fade">
                                      <p:cBhvr>
                                        <p:cTn id="25"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P spid="285699"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en-US" smtClean="0"/>
          </a:p>
        </p:txBody>
      </p:sp>
      <p:sp>
        <p:nvSpPr>
          <p:cNvPr id="286723" name="Rectangle 3"/>
          <p:cNvSpPr>
            <a:spLocks noGrp="1" noChangeArrowheads="1"/>
          </p:cNvSpPr>
          <p:nvPr>
            <p:ph type="body" idx="1"/>
          </p:nvPr>
        </p:nvSpPr>
        <p:spPr/>
        <p:txBody>
          <a:bodyPr/>
          <a:lstStyle/>
          <a:p>
            <a:pPr eaLnBrk="1" hangingPunct="1">
              <a:lnSpc>
                <a:spcPct val="90000"/>
              </a:lnSpc>
            </a:pPr>
            <a:r>
              <a:rPr lang="fa-IR" i="1" smtClean="0"/>
              <a:t>نوع برگه نگهدار</a:t>
            </a:r>
            <a:r>
              <a:rPr lang="fa-IR" smtClean="0"/>
              <a:t> با توجه به نوع متن تایپی (برگه‌های مجزا، کتاب، ...) تعيين می‌شود. </a:t>
            </a:r>
          </a:p>
          <a:p>
            <a:pPr eaLnBrk="1" hangingPunct="1">
              <a:lnSpc>
                <a:spcPct val="90000"/>
              </a:lnSpc>
            </a:pPr>
            <a:r>
              <a:rPr lang="fa-IR" smtClean="0"/>
              <a:t>برگه‌نگهدار بايد روی میز </a:t>
            </a:r>
            <a:r>
              <a:rPr lang="fa-IR" i="1" smtClean="0"/>
              <a:t>ثابت</a:t>
            </a:r>
            <a:r>
              <a:rPr lang="fa-IR" smtClean="0"/>
              <a:t> باشد، اما ارتفاع، وضعيت، فاصله و زاوية ديد آن به راحتی تغيير کند.</a:t>
            </a:r>
          </a:p>
          <a:p>
            <a:pPr eaLnBrk="1" hangingPunct="1">
              <a:lnSpc>
                <a:spcPct val="90000"/>
              </a:lnSpc>
            </a:pPr>
            <a:r>
              <a:rPr lang="fa-IR" smtClean="0"/>
              <a:t>اگر تمرکز اصلی (بيشترين نگاه) روی صفحة مانيتور باشد، مانيتور درست روبروی فرد و برگه نگهدار در کنار مانيتور و در همان ارتفاع و فاصله قرار داده می‌شود </a:t>
            </a:r>
          </a:p>
          <a:p>
            <a:pPr eaLnBrk="1" hangingPunct="1">
              <a:lnSpc>
                <a:spcPct val="90000"/>
              </a:lnSpc>
            </a:pPr>
            <a:r>
              <a:rPr lang="fa-IR" smtClean="0"/>
              <a:t>اگر نوع کار طوری است که تمرکز اصلی روی برگه‌هاست، برگه‌نگهدار درست روبروی فرد و مانيتور در کنار آن قرار می‌گيرد.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slide(fromBottom)">
                                      <p:cBhvr>
                                        <p:cTn id="7" dur="500"/>
                                        <p:tgtEl>
                                          <p:spTgt spid="286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slide(fromBottom)">
                                      <p:cBhvr>
                                        <p:cTn id="12" dur="500"/>
                                        <p:tgtEl>
                                          <p:spTgt spid="286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slide(fromBottom)">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slide(fromBottom)">
                                      <p:cBhvr>
                                        <p:cTn id="22" dur="500"/>
                                        <p:tgtEl>
                                          <p:spTgt spid="286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endParaRPr lang="en-US" smtClean="0"/>
          </a:p>
        </p:txBody>
      </p:sp>
      <p:sp>
        <p:nvSpPr>
          <p:cNvPr id="287747" name="Rectangle 3"/>
          <p:cNvSpPr>
            <a:spLocks noGrp="1" noChangeArrowheads="1"/>
          </p:cNvSpPr>
          <p:nvPr>
            <p:ph type="body" idx="1"/>
          </p:nvPr>
        </p:nvSpPr>
        <p:spPr/>
        <p:txBody>
          <a:bodyPr/>
          <a:lstStyle/>
          <a:p>
            <a:pPr eaLnBrk="1" hangingPunct="1"/>
            <a:r>
              <a:rPr lang="fa-IR" smtClean="0"/>
              <a:t>برگه‌نگهدار دور از مانيتور: براي نگاه كردن به برگه‌ها يا بايد به طور مكرر سر و تنه را حركت دهد و يا وضعيت نامناسبي به خود بگيرد </a:t>
            </a:r>
          </a:p>
          <a:p>
            <a:pPr eaLnBrk="1" hangingPunct="1"/>
            <a:r>
              <a:rPr lang="fa-IR" smtClean="0"/>
              <a:t>نور موضعی که برای روشن کردن سطح کار و برگه‌ها به کار می‌رود، نبايد روی صفحة مانيتور بتابد و سبب بازتاب خيره‌کننده شود.</a:t>
            </a:r>
            <a:r>
              <a:rPr lang="en-US" smtClean="0"/>
              <a:t> </a:t>
            </a:r>
          </a:p>
          <a:p>
            <a:pPr eaLnBrk="1" hangingPunct="1"/>
            <a:r>
              <a:rPr lang="fa-IR" smtClean="0"/>
              <a:t>اگر نوع کار طوری است که نیاز به دسترسی مکرر به برگه‌ها وجود دارد (مثلاً نوشتن روی آنها) برگه نگهدار بايد بين کیبورد و مانيتور قرار گيرد </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additive="base">
                                        <p:cTn id="7" dur="500" fill="hold"/>
                                        <p:tgtEl>
                                          <p:spTgt spid="287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7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7747">
                                            <p:txEl>
                                              <p:pRg st="1" end="1"/>
                                            </p:txEl>
                                          </p:spTgt>
                                        </p:tgtEl>
                                        <p:attrNameLst>
                                          <p:attrName>style.visibility</p:attrName>
                                        </p:attrNameLst>
                                      </p:cBhvr>
                                      <p:to>
                                        <p:strVal val="visible"/>
                                      </p:to>
                                    </p:set>
                                    <p:anim calcmode="lin" valueType="num">
                                      <p:cBhvr additive="base">
                                        <p:cTn id="13" dur="500" fill="hold"/>
                                        <p:tgtEl>
                                          <p:spTgt spid="287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7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7747">
                                            <p:txEl>
                                              <p:pRg st="2" end="2"/>
                                            </p:txEl>
                                          </p:spTgt>
                                        </p:tgtEl>
                                        <p:attrNameLst>
                                          <p:attrName>style.visibility</p:attrName>
                                        </p:attrNameLst>
                                      </p:cBhvr>
                                      <p:to>
                                        <p:strVal val="visible"/>
                                      </p:to>
                                    </p:set>
                                    <p:anim calcmode="lin" valueType="num">
                                      <p:cBhvr additive="base">
                                        <p:cTn id="19" dur="500" fill="hold"/>
                                        <p:tgtEl>
                                          <p:spTgt spid="287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7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en-US" smtClean="0"/>
          </a:p>
        </p:txBody>
      </p:sp>
      <p:pic>
        <p:nvPicPr>
          <p:cNvPr id="109571" name="Picture 4"/>
          <p:cNvPicPr>
            <a:picLocks noGrp="1" noChangeAspect="1" noChangeArrowheads="1"/>
          </p:cNvPicPr>
          <p:nvPr>
            <p:ph type="body" idx="1"/>
          </p:nvPr>
        </p:nvPicPr>
        <p:blipFill>
          <a:blip r:embed="rId2" cstate="print"/>
          <a:srcRect/>
          <a:stretch>
            <a:fillRect/>
          </a:stretch>
        </p:blipFill>
        <p:spPr>
          <a:xfrm>
            <a:off x="1706563" y="1609725"/>
            <a:ext cx="5730875" cy="4511675"/>
          </a:xfr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endParaRPr lang="en-US" smtClean="0"/>
          </a:p>
        </p:txBody>
      </p:sp>
      <p:pic>
        <p:nvPicPr>
          <p:cNvPr id="289796" name="Picture 4" descr="mvc-008s"/>
          <p:cNvPicPr>
            <a:picLocks noGrp="1" noChangeAspect="1" noChangeArrowheads="1"/>
          </p:cNvPicPr>
          <p:nvPr>
            <p:ph type="body" idx="1"/>
          </p:nvPr>
        </p:nvPicPr>
        <p:blipFill>
          <a:blip r:embed="rId2" cstate="print"/>
          <a:srcRect/>
          <a:stretch>
            <a:fillRect/>
          </a:stretch>
        </p:blipFill>
        <p:spPr>
          <a:xfrm>
            <a:off x="1550988" y="1600200"/>
            <a:ext cx="6040437"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p:cTn id="7" dur="1000" fill="hold"/>
                                        <p:tgtEl>
                                          <p:spTgt spid="289796"/>
                                        </p:tgtEl>
                                        <p:attrNameLst>
                                          <p:attrName>ppt_w</p:attrName>
                                        </p:attrNameLst>
                                      </p:cBhvr>
                                      <p:tavLst>
                                        <p:tav tm="0">
                                          <p:val>
                                            <p:strVal val="#ppt_w+.3"/>
                                          </p:val>
                                        </p:tav>
                                        <p:tav tm="100000">
                                          <p:val>
                                            <p:strVal val="#ppt_w"/>
                                          </p:val>
                                        </p:tav>
                                      </p:tavLst>
                                    </p:anim>
                                    <p:anim calcmode="lin" valueType="num">
                                      <p:cBhvr>
                                        <p:cTn id="8" dur="1000" fill="hold"/>
                                        <p:tgtEl>
                                          <p:spTgt spid="289796"/>
                                        </p:tgtEl>
                                        <p:attrNameLst>
                                          <p:attrName>ppt_h</p:attrName>
                                        </p:attrNameLst>
                                      </p:cBhvr>
                                      <p:tavLst>
                                        <p:tav tm="0">
                                          <p:val>
                                            <p:strVal val="#ppt_h"/>
                                          </p:val>
                                        </p:tav>
                                        <p:tav tm="100000">
                                          <p:val>
                                            <p:strVal val="#ppt_h"/>
                                          </p:val>
                                        </p:tav>
                                      </p:tavLst>
                                    </p:anim>
                                    <p:animEffect transition="in" filter="fade">
                                      <p:cBhvr>
                                        <p:cTn id="9" dur="1000"/>
                                        <p:tgtEl>
                                          <p:spTgt spid="289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endParaRPr lang="en-US" smtClean="0"/>
          </a:p>
        </p:txBody>
      </p:sp>
      <p:pic>
        <p:nvPicPr>
          <p:cNvPr id="290820" name="Picture 4" descr="docholder1"/>
          <p:cNvPicPr>
            <a:picLocks noGrp="1" noChangeAspect="1" noChangeArrowheads="1"/>
          </p:cNvPicPr>
          <p:nvPr>
            <p:ph type="body" idx="1"/>
          </p:nvPr>
        </p:nvPicPr>
        <p:blipFill>
          <a:blip r:embed="rId2" cstate="print"/>
          <a:srcRect/>
          <a:stretch>
            <a:fillRect/>
          </a:stretch>
        </p:blipFill>
        <p:spPr>
          <a:xfrm>
            <a:off x="1550988" y="1600200"/>
            <a:ext cx="6040437"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fade">
                                      <p:cBhvr>
                                        <p:cTn id="7" dur="800" decel="100000"/>
                                        <p:tgtEl>
                                          <p:spTgt spid="290820"/>
                                        </p:tgtEl>
                                      </p:cBhvr>
                                    </p:animEffect>
                                    <p:anim calcmode="lin" valueType="num">
                                      <p:cBhvr>
                                        <p:cTn id="8" dur="800" decel="100000" fill="hold"/>
                                        <p:tgtEl>
                                          <p:spTgt spid="290820"/>
                                        </p:tgtEl>
                                        <p:attrNameLst>
                                          <p:attrName>style.rotation</p:attrName>
                                        </p:attrNameLst>
                                      </p:cBhvr>
                                      <p:tavLst>
                                        <p:tav tm="0">
                                          <p:val>
                                            <p:fltVal val="-90"/>
                                          </p:val>
                                        </p:tav>
                                        <p:tav tm="100000">
                                          <p:val>
                                            <p:fltVal val="0"/>
                                          </p:val>
                                        </p:tav>
                                      </p:tavLst>
                                    </p:anim>
                                    <p:anim calcmode="lin" valueType="num">
                                      <p:cBhvr>
                                        <p:cTn id="9" dur="800" decel="100000" fill="hold"/>
                                        <p:tgtEl>
                                          <p:spTgt spid="290820"/>
                                        </p:tgtEl>
                                        <p:attrNameLst>
                                          <p:attrName>ppt_x</p:attrName>
                                        </p:attrNameLst>
                                      </p:cBhvr>
                                      <p:tavLst>
                                        <p:tav tm="0">
                                          <p:val>
                                            <p:strVal val="#ppt_x+0.4"/>
                                          </p:val>
                                        </p:tav>
                                        <p:tav tm="100000">
                                          <p:val>
                                            <p:strVal val="#ppt_x-0.05"/>
                                          </p:val>
                                        </p:tav>
                                      </p:tavLst>
                                    </p:anim>
                                    <p:anim calcmode="lin" valueType="num">
                                      <p:cBhvr>
                                        <p:cTn id="10" dur="800" decel="100000" fill="hold"/>
                                        <p:tgtEl>
                                          <p:spTgt spid="2908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08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08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Picture 017"/>
          <p:cNvPicPr>
            <a:picLocks noGrp="1" noChangeAspect="1" noChangeArrowheads="1"/>
          </p:cNvPicPr>
          <p:nvPr>
            <p:ph/>
          </p:nvPr>
        </p:nvPicPr>
        <p:blipFill>
          <a:blip r:embed="rId2"/>
          <a:srcRect/>
          <a:stretch>
            <a:fillRect/>
          </a:stretch>
        </p:blipFill>
        <p:spPr>
          <a:xfrm>
            <a:off x="2420938" y="292100"/>
            <a:ext cx="4300537" cy="5727700"/>
          </a:xfrm>
          <a:noFill/>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algn="r" eaLnBrk="1" hangingPunct="1"/>
            <a:r>
              <a:rPr lang="fa-IR" smtClean="0"/>
              <a:t>لپ تاپ</a:t>
            </a:r>
            <a:endParaRPr lang="en-US" smtClean="0"/>
          </a:p>
        </p:txBody>
      </p:sp>
      <p:sp>
        <p:nvSpPr>
          <p:cNvPr id="291843" name="Rectangle 3"/>
          <p:cNvSpPr>
            <a:spLocks noGrp="1" noChangeArrowheads="1"/>
          </p:cNvSpPr>
          <p:nvPr>
            <p:ph type="body" idx="1"/>
          </p:nvPr>
        </p:nvSpPr>
        <p:spPr/>
        <p:txBody>
          <a:bodyPr/>
          <a:lstStyle/>
          <a:p>
            <a:pPr eaLnBrk="1" hangingPunct="1"/>
            <a:r>
              <a:rPr lang="fa-IR" smtClean="0"/>
              <a:t>نزديك بودنِ صفحة کليد لپ تاپ به صفحة نمايش</a:t>
            </a:r>
          </a:p>
          <a:p>
            <a:pPr eaLnBrk="1" hangingPunct="1"/>
            <a:r>
              <a:rPr lang="fa-IR" smtClean="0"/>
              <a:t>وضعيت‌هاي نادرست هنگام کار</a:t>
            </a:r>
          </a:p>
          <a:p>
            <a:pPr eaLnBrk="1" hangingPunct="1"/>
            <a:r>
              <a:rPr lang="fa-IR" smtClean="0"/>
              <a:t>غيرارگونوميک‌ترين و خطرناکترين نوع کامپيوتر</a:t>
            </a:r>
          </a:p>
          <a:p>
            <a:pPr eaLnBrk="1" hangingPunct="1"/>
            <a:r>
              <a:rPr lang="fa-IR" smtClean="0"/>
              <a:t>حداکثر زمان مجاز برای کار با لپ تاپ 2 ساعت در روز</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additive="base">
                                        <p:cTn id="7" dur="500" fill="hold"/>
                                        <p:tgtEl>
                                          <p:spTgt spid="291842"/>
                                        </p:tgtEl>
                                        <p:attrNameLst>
                                          <p:attrName>ppt_x</p:attrName>
                                        </p:attrNameLst>
                                      </p:cBhvr>
                                      <p:tavLst>
                                        <p:tav tm="0">
                                          <p:val>
                                            <p:strVal val="#ppt_x"/>
                                          </p:val>
                                        </p:tav>
                                        <p:tav tm="100000">
                                          <p:val>
                                            <p:strVal val="#ppt_x"/>
                                          </p:val>
                                        </p:tav>
                                      </p:tavLst>
                                    </p:anim>
                                    <p:anim calcmode="lin" valueType="num">
                                      <p:cBhvr additive="base">
                                        <p:cTn id="8" dur="500" fill="hold"/>
                                        <p:tgtEl>
                                          <p:spTgt spid="291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291843">
                                            <p:txEl>
                                              <p:pRg st="0" end="0"/>
                                            </p:txEl>
                                          </p:spTgt>
                                        </p:tgtEl>
                                        <p:attrNameLst>
                                          <p:attrName>style.visibility</p:attrName>
                                        </p:attrNameLst>
                                      </p:cBhvr>
                                      <p:to>
                                        <p:strVal val="visible"/>
                                      </p:to>
                                    </p:set>
                                    <p:anim calcmode="lin" valueType="num">
                                      <p:cBhvr>
                                        <p:cTn id="13" dur="500" fill="hold"/>
                                        <p:tgtEl>
                                          <p:spTgt spid="291843">
                                            <p:txEl>
                                              <p:pRg st="0" end="0"/>
                                            </p:txEl>
                                          </p:spTgt>
                                        </p:tgtEl>
                                        <p:attrNameLst>
                                          <p:attrName>ppt_w</p:attrName>
                                        </p:attrNameLst>
                                      </p:cBhvr>
                                      <p:tavLst>
                                        <p:tav tm="0">
                                          <p:val>
                                            <p:strVal val="#ppt_w*2.5"/>
                                          </p:val>
                                        </p:tav>
                                        <p:tav tm="100000">
                                          <p:val>
                                            <p:strVal val="#ppt_w"/>
                                          </p:val>
                                        </p:tav>
                                      </p:tavLst>
                                    </p:anim>
                                    <p:anim calcmode="lin" valueType="num">
                                      <p:cBhvr>
                                        <p:cTn id="14" dur="500" fill="hold"/>
                                        <p:tgtEl>
                                          <p:spTgt spid="291843">
                                            <p:txEl>
                                              <p:pRg st="0" end="0"/>
                                            </p:txEl>
                                          </p:spTgt>
                                        </p:tgtEl>
                                        <p:attrNameLst>
                                          <p:attrName>ppt_h</p:attrName>
                                        </p:attrNameLst>
                                      </p:cBhvr>
                                      <p:tavLst>
                                        <p:tav tm="0">
                                          <p:val>
                                            <p:strVal val="#ppt_h*0.01"/>
                                          </p:val>
                                        </p:tav>
                                        <p:tav tm="100000">
                                          <p:val>
                                            <p:strVal val="#ppt_h"/>
                                          </p:val>
                                        </p:tav>
                                      </p:tavLst>
                                    </p:anim>
                                    <p:anim calcmode="lin" valueType="num">
                                      <p:cBhvr>
                                        <p:cTn id="15" dur="500" fill="hold"/>
                                        <p:tgtEl>
                                          <p:spTgt spid="291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91843">
                                            <p:txEl>
                                              <p:pRg st="0" end="0"/>
                                            </p:txEl>
                                          </p:spTgt>
                                        </p:tgtEl>
                                        <p:attrNameLst>
                                          <p:attrName>ppt_y</p:attrName>
                                        </p:attrNameLst>
                                      </p:cBhvr>
                                      <p:tavLst>
                                        <p:tav tm="0">
                                          <p:val>
                                            <p:strVal val="#ppt_h+1"/>
                                          </p:val>
                                        </p:tav>
                                        <p:tav tm="100000">
                                          <p:val>
                                            <p:strVal val="#ppt_y"/>
                                          </p:val>
                                        </p:tav>
                                      </p:tavLst>
                                    </p:anim>
                                    <p:animEffect transition="in" filter="fade">
                                      <p:cBhvr>
                                        <p:cTn id="17" dur="500"/>
                                        <p:tgtEl>
                                          <p:spTgt spid="2918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grpId="0" nodeType="clickEffect">
                                  <p:stCondLst>
                                    <p:cond delay="0"/>
                                  </p:stCondLst>
                                  <p:childTnLst>
                                    <p:set>
                                      <p:cBhvr>
                                        <p:cTn id="21" dur="1" fill="hold">
                                          <p:stCondLst>
                                            <p:cond delay="0"/>
                                          </p:stCondLst>
                                        </p:cTn>
                                        <p:tgtEl>
                                          <p:spTgt spid="291843">
                                            <p:txEl>
                                              <p:pRg st="1" end="1"/>
                                            </p:txEl>
                                          </p:spTgt>
                                        </p:tgtEl>
                                        <p:attrNameLst>
                                          <p:attrName>style.visibility</p:attrName>
                                        </p:attrNameLst>
                                      </p:cBhvr>
                                      <p:to>
                                        <p:strVal val="visible"/>
                                      </p:to>
                                    </p:set>
                                    <p:anim calcmode="lin" valueType="num">
                                      <p:cBhvr>
                                        <p:cTn id="22" dur="500" fill="hold"/>
                                        <p:tgtEl>
                                          <p:spTgt spid="29184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29184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29184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9184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29184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grpId="0" nodeType="clickEffect">
                                  <p:stCondLst>
                                    <p:cond delay="0"/>
                                  </p:stCondLst>
                                  <p:childTnLst>
                                    <p:set>
                                      <p:cBhvr>
                                        <p:cTn id="30" dur="1" fill="hold">
                                          <p:stCondLst>
                                            <p:cond delay="0"/>
                                          </p:stCondLst>
                                        </p:cTn>
                                        <p:tgtEl>
                                          <p:spTgt spid="291843">
                                            <p:txEl>
                                              <p:pRg st="2" end="2"/>
                                            </p:txEl>
                                          </p:spTgt>
                                        </p:tgtEl>
                                        <p:attrNameLst>
                                          <p:attrName>style.visibility</p:attrName>
                                        </p:attrNameLst>
                                      </p:cBhvr>
                                      <p:to>
                                        <p:strVal val="visible"/>
                                      </p:to>
                                    </p:set>
                                    <p:anim calcmode="lin" valueType="num">
                                      <p:cBhvr>
                                        <p:cTn id="31" dur="500" fill="hold"/>
                                        <p:tgtEl>
                                          <p:spTgt spid="29184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29184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29184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9184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2918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grpId="0" nodeType="clickEffect">
                                  <p:stCondLst>
                                    <p:cond delay="0"/>
                                  </p:stCondLst>
                                  <p:childTnLst>
                                    <p:set>
                                      <p:cBhvr>
                                        <p:cTn id="39" dur="1" fill="hold">
                                          <p:stCondLst>
                                            <p:cond delay="0"/>
                                          </p:stCondLst>
                                        </p:cTn>
                                        <p:tgtEl>
                                          <p:spTgt spid="291843">
                                            <p:txEl>
                                              <p:pRg st="3" end="3"/>
                                            </p:txEl>
                                          </p:spTgt>
                                        </p:tgtEl>
                                        <p:attrNameLst>
                                          <p:attrName>style.visibility</p:attrName>
                                        </p:attrNameLst>
                                      </p:cBhvr>
                                      <p:to>
                                        <p:strVal val="visible"/>
                                      </p:to>
                                    </p:set>
                                    <p:anim calcmode="lin" valueType="num">
                                      <p:cBhvr>
                                        <p:cTn id="40" dur="500" fill="hold"/>
                                        <p:tgtEl>
                                          <p:spTgt spid="291843">
                                            <p:txEl>
                                              <p:pRg st="3" end="3"/>
                                            </p:txEl>
                                          </p:spTgt>
                                        </p:tgtEl>
                                        <p:attrNameLst>
                                          <p:attrName>ppt_w</p:attrName>
                                        </p:attrNameLst>
                                      </p:cBhvr>
                                      <p:tavLst>
                                        <p:tav tm="0">
                                          <p:val>
                                            <p:strVal val="#ppt_w*2.5"/>
                                          </p:val>
                                        </p:tav>
                                        <p:tav tm="100000">
                                          <p:val>
                                            <p:strVal val="#ppt_w"/>
                                          </p:val>
                                        </p:tav>
                                      </p:tavLst>
                                    </p:anim>
                                    <p:anim calcmode="lin" valueType="num">
                                      <p:cBhvr>
                                        <p:cTn id="41" dur="500" fill="hold"/>
                                        <p:tgtEl>
                                          <p:spTgt spid="291843">
                                            <p:txEl>
                                              <p:pRg st="3" end="3"/>
                                            </p:txEl>
                                          </p:spTgt>
                                        </p:tgtEl>
                                        <p:attrNameLst>
                                          <p:attrName>ppt_h</p:attrName>
                                        </p:attrNameLst>
                                      </p:cBhvr>
                                      <p:tavLst>
                                        <p:tav tm="0">
                                          <p:val>
                                            <p:strVal val="#ppt_h*0.01"/>
                                          </p:val>
                                        </p:tav>
                                        <p:tav tm="100000">
                                          <p:val>
                                            <p:strVal val="#ppt_h"/>
                                          </p:val>
                                        </p:tav>
                                      </p:tavLst>
                                    </p:anim>
                                    <p:anim calcmode="lin" valueType="num">
                                      <p:cBhvr>
                                        <p:cTn id="42" dur="500" fill="hold"/>
                                        <p:tgtEl>
                                          <p:spTgt spid="291843">
                                            <p:txEl>
                                              <p:pRg st="3" end="3"/>
                                            </p:txEl>
                                          </p:spTgt>
                                        </p:tgtEl>
                                        <p:attrNameLst>
                                          <p:attrName>ppt_x</p:attrName>
                                        </p:attrNameLst>
                                      </p:cBhvr>
                                      <p:tavLst>
                                        <p:tav tm="0">
                                          <p:val>
                                            <p:strVal val="#ppt_x"/>
                                          </p:val>
                                        </p:tav>
                                        <p:tav tm="100000">
                                          <p:val>
                                            <p:strVal val="#ppt_x"/>
                                          </p:val>
                                        </p:tav>
                                      </p:tavLst>
                                    </p:anim>
                                    <p:anim calcmode="lin" valueType="num">
                                      <p:cBhvr>
                                        <p:cTn id="43" dur="500" fill="hold"/>
                                        <p:tgtEl>
                                          <p:spTgt spid="291843">
                                            <p:txEl>
                                              <p:pRg st="3" end="3"/>
                                            </p:txEl>
                                          </p:spTgt>
                                        </p:tgtEl>
                                        <p:attrNameLst>
                                          <p:attrName>ppt_y</p:attrName>
                                        </p:attrNameLst>
                                      </p:cBhvr>
                                      <p:tavLst>
                                        <p:tav tm="0">
                                          <p:val>
                                            <p:strVal val="#ppt_h+1"/>
                                          </p:val>
                                        </p:tav>
                                        <p:tav tm="100000">
                                          <p:val>
                                            <p:strVal val="#ppt_y"/>
                                          </p:val>
                                        </p:tav>
                                      </p:tavLst>
                                    </p:anim>
                                    <p:animEffect transition="in" filter="fade">
                                      <p:cBhvr>
                                        <p:cTn id="44" dur="500"/>
                                        <p:tgtEl>
                                          <p:spTgt spid="291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29184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endParaRPr lang="en-US" smtClean="0"/>
          </a:p>
        </p:txBody>
      </p:sp>
      <p:sp>
        <p:nvSpPr>
          <p:cNvPr id="292867" name="Rectangle 3"/>
          <p:cNvSpPr>
            <a:spLocks noGrp="1" noChangeArrowheads="1"/>
          </p:cNvSpPr>
          <p:nvPr>
            <p:ph type="body" idx="1"/>
          </p:nvPr>
        </p:nvSpPr>
        <p:spPr/>
        <p:txBody>
          <a:bodyPr/>
          <a:lstStyle/>
          <a:p>
            <a:pPr eaLnBrk="1" hangingPunct="1"/>
            <a:r>
              <a:rPr lang="fa-IR" smtClean="0"/>
              <a:t>اگر مانیتور لپ تاپ هم‌سطحِ چشم شود، در اين حالت کیبورد در ارتفاع بالايي قرار می‌گيرد و اگر کیبورد در سطح صحيحي براي تايپ كردن قرار داده شود، مانیتور پايينتر از حد صحيح قرار خواهد گرفت </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fade">
                                      <p:cBhvr>
                                        <p:cTn id="7" dur="1000"/>
                                        <p:tgtEl>
                                          <p:spTgt spid="292867">
                                            <p:txEl>
                                              <p:pRg st="0" end="0"/>
                                            </p:txEl>
                                          </p:spTgt>
                                        </p:tgtEl>
                                      </p:cBhvr>
                                    </p:animEffect>
                                    <p:anim calcmode="lin" valueType="num">
                                      <p:cBhvr>
                                        <p:cTn id="8" dur="1000" fill="hold"/>
                                        <p:tgtEl>
                                          <p:spTgt spid="2928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28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endParaRPr lang="en-US" smtClean="0"/>
          </a:p>
        </p:txBody>
      </p:sp>
      <p:pic>
        <p:nvPicPr>
          <p:cNvPr id="293892" name="Picture 4" descr="http://openerg.com/dse/images/notebook%20only.jpg"/>
          <p:cNvPicPr>
            <a:picLocks noGrp="1" noChangeAspect="1" noChangeArrowheads="1"/>
          </p:cNvPicPr>
          <p:nvPr>
            <p:ph type="body" idx="1"/>
          </p:nvPr>
        </p:nvPicPr>
        <p:blipFill>
          <a:blip r:embed="rId2" r:link="rId3" cstate="print"/>
          <a:srcRect/>
          <a:stretch>
            <a:fillRect/>
          </a:stretch>
        </p:blipFill>
        <p:spPr>
          <a:xfrm>
            <a:off x="900113" y="69850"/>
            <a:ext cx="6911975" cy="67881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3892"/>
                                        </p:tgtEl>
                                        <p:attrNameLst>
                                          <p:attrName>style.visibility</p:attrName>
                                        </p:attrNameLst>
                                      </p:cBhvr>
                                      <p:to>
                                        <p:strVal val="visible"/>
                                      </p:to>
                                    </p:set>
                                    <p:anim calcmode="lin" valueType="num">
                                      <p:cBhvr>
                                        <p:cTn id="7" dur="1000" fill="hold"/>
                                        <p:tgtEl>
                                          <p:spTgt spid="293892"/>
                                        </p:tgtEl>
                                        <p:attrNameLst>
                                          <p:attrName>ppt_w</p:attrName>
                                        </p:attrNameLst>
                                      </p:cBhvr>
                                      <p:tavLst>
                                        <p:tav tm="0">
                                          <p:val>
                                            <p:strVal val="#ppt_w+.3"/>
                                          </p:val>
                                        </p:tav>
                                        <p:tav tm="100000">
                                          <p:val>
                                            <p:strVal val="#ppt_w"/>
                                          </p:val>
                                        </p:tav>
                                      </p:tavLst>
                                    </p:anim>
                                    <p:anim calcmode="lin" valueType="num">
                                      <p:cBhvr>
                                        <p:cTn id="8" dur="1000" fill="hold"/>
                                        <p:tgtEl>
                                          <p:spTgt spid="293892"/>
                                        </p:tgtEl>
                                        <p:attrNameLst>
                                          <p:attrName>ppt_h</p:attrName>
                                        </p:attrNameLst>
                                      </p:cBhvr>
                                      <p:tavLst>
                                        <p:tav tm="0">
                                          <p:val>
                                            <p:strVal val="#ppt_h"/>
                                          </p:val>
                                        </p:tav>
                                        <p:tav tm="100000">
                                          <p:val>
                                            <p:strVal val="#ppt_h"/>
                                          </p:val>
                                        </p:tav>
                                      </p:tavLst>
                                    </p:anim>
                                    <p:animEffect transition="in" filter="fade">
                                      <p:cBhvr>
                                        <p:cTn id="9" dur="10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endParaRPr lang="en-US" smtClean="0"/>
          </a:p>
        </p:txBody>
      </p:sp>
      <p:pic>
        <p:nvPicPr>
          <p:cNvPr id="294916" name="Picture 4" descr="http://openerg.com/dse/images/notebook+keyboard.jpg"/>
          <p:cNvPicPr>
            <a:picLocks noGrp="1" noChangeAspect="1" noChangeArrowheads="1"/>
          </p:cNvPicPr>
          <p:nvPr>
            <p:ph type="body" idx="1"/>
          </p:nvPr>
        </p:nvPicPr>
        <p:blipFill>
          <a:blip r:embed="rId2" r:link="rId3" cstate="print"/>
          <a:srcRect/>
          <a:stretch>
            <a:fillRect/>
          </a:stretch>
        </p:blipFill>
        <p:spPr>
          <a:xfrm>
            <a:off x="1042988" y="68263"/>
            <a:ext cx="6913562" cy="6789737"/>
          </a:xfrm>
          <a:solidFill>
            <a:srgbClr val="FFFFFF"/>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916"/>
                                        </p:tgtEl>
                                        <p:attrNameLst>
                                          <p:attrName>style.visibility</p:attrName>
                                        </p:attrNameLst>
                                      </p:cBhvr>
                                      <p:to>
                                        <p:strVal val="visible"/>
                                      </p:to>
                                    </p:set>
                                    <p:anim calcmode="lin" valueType="num">
                                      <p:cBhvr additive="base">
                                        <p:cTn id="7" dur="500" fill="hold"/>
                                        <p:tgtEl>
                                          <p:spTgt spid="294916"/>
                                        </p:tgtEl>
                                        <p:attrNameLst>
                                          <p:attrName>ppt_x</p:attrName>
                                        </p:attrNameLst>
                                      </p:cBhvr>
                                      <p:tavLst>
                                        <p:tav tm="0">
                                          <p:val>
                                            <p:strVal val="#ppt_x"/>
                                          </p:val>
                                        </p:tav>
                                        <p:tav tm="100000">
                                          <p:val>
                                            <p:strVal val="#ppt_x"/>
                                          </p:val>
                                        </p:tav>
                                      </p:tavLst>
                                    </p:anim>
                                    <p:anim calcmode="lin" valueType="num">
                                      <p:cBhvr additive="base">
                                        <p:cTn id="8" dur="500" fill="hold"/>
                                        <p:tgtEl>
                                          <p:spTgt spid="294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endParaRPr lang="en-US" smtClean="0"/>
          </a:p>
        </p:txBody>
      </p:sp>
      <p:pic>
        <p:nvPicPr>
          <p:cNvPr id="295940" name="Picture 4" descr="http://openerg.com/dse/images/notebook+monitor.jpg"/>
          <p:cNvPicPr>
            <a:picLocks noGrp="1" noChangeAspect="1" noChangeArrowheads="1"/>
          </p:cNvPicPr>
          <p:nvPr>
            <p:ph type="body" idx="1"/>
          </p:nvPr>
        </p:nvPicPr>
        <p:blipFill>
          <a:blip r:embed="rId2" r:link="rId3" cstate="print"/>
          <a:srcRect/>
          <a:stretch>
            <a:fillRect/>
          </a:stretch>
        </p:blipFill>
        <p:spPr>
          <a:xfrm>
            <a:off x="971550" y="-1588"/>
            <a:ext cx="6985000" cy="68595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additive="base">
                                        <p:cTn id="7" dur="5000" fill="hold"/>
                                        <p:tgtEl>
                                          <p:spTgt spid="295940"/>
                                        </p:tgtEl>
                                        <p:attrNameLst>
                                          <p:attrName>ppt_x</p:attrName>
                                        </p:attrNameLst>
                                      </p:cBhvr>
                                      <p:tavLst>
                                        <p:tav tm="0">
                                          <p:val>
                                            <p:strVal val="#ppt_x"/>
                                          </p:val>
                                        </p:tav>
                                        <p:tav tm="100000">
                                          <p:val>
                                            <p:strVal val="#ppt_x"/>
                                          </p:val>
                                        </p:tav>
                                      </p:tavLst>
                                    </p:anim>
                                    <p:anim calcmode="lin" valueType="num">
                                      <p:cBhvr additive="base">
                                        <p:cTn id="8" dur="5000" fill="hold"/>
                                        <p:tgtEl>
                                          <p:spTgt spid="295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algn="r" eaLnBrk="1" hangingPunct="1"/>
            <a:r>
              <a:rPr lang="fa-IR" b="1" smtClean="0"/>
              <a:t>گوشی تلفن</a:t>
            </a:r>
            <a:endParaRPr lang="en-US" b="1" smtClean="0"/>
          </a:p>
        </p:txBody>
      </p:sp>
      <p:sp>
        <p:nvSpPr>
          <p:cNvPr id="296963" name="Rectangle 3"/>
          <p:cNvSpPr>
            <a:spLocks noGrp="1" noChangeArrowheads="1"/>
          </p:cNvSpPr>
          <p:nvPr>
            <p:ph type="body" idx="1"/>
          </p:nvPr>
        </p:nvSpPr>
        <p:spPr/>
        <p:txBody>
          <a:bodyPr/>
          <a:lstStyle/>
          <a:p>
            <a:pPr eaLnBrk="1" hangingPunct="1"/>
            <a:endParaRPr lang="fa-IR" smtClean="0"/>
          </a:p>
          <a:p>
            <a:pPr eaLnBrk="1" hangingPunct="1"/>
            <a:r>
              <a:rPr lang="fa-IR" smtClean="0"/>
              <a:t>تلفن بايد در محدودة دسترسی اوليه يا حداکثر ثانويه قرار گيرد. </a:t>
            </a:r>
          </a:p>
          <a:p>
            <a:pPr eaLnBrk="1" hangingPunct="1"/>
            <a:r>
              <a:rPr lang="fa-IR" smtClean="0"/>
              <a:t>کابل تلفن بايد خارج از محدودة کاریِ فرد باشد. </a:t>
            </a:r>
          </a:p>
          <a:p>
            <a:pPr eaLnBrk="1" hangingPunct="1"/>
            <a:r>
              <a:rPr lang="fa-IR" smtClean="0"/>
              <a:t>اگر فرد مدت طولانی در حين کار با تلفن صحبت می‌کند بايد از </a:t>
            </a:r>
            <a:r>
              <a:rPr lang="en-US" smtClean="0"/>
              <a:t>hands-free</a:t>
            </a:r>
            <a:r>
              <a:rPr lang="fa-IR" smtClean="0"/>
              <a:t>  و يا در صورتی که برای ديگران مزاحمت ايجاد نکند، از بلندگوی تلفن استفاده کند.</a:t>
            </a:r>
          </a:p>
          <a:p>
            <a:pPr eaLnBrk="1" hangingPunct="1"/>
            <a:r>
              <a:rPr lang="fa-IR" smtClean="0"/>
              <a:t>قرارگرفتن گوشی تلفن به مدت طولانی بين گوش و شانه سبب ايجاد وضعيت نامناسبِ گردن و شانه می‌شود.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dissolve">
                                      <p:cBhvr>
                                        <p:cTn id="7" dur="500"/>
                                        <p:tgtEl>
                                          <p:spTgt spid="29696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slide(fromBottom)">
                                      <p:cBhvr>
                                        <p:cTn id="12" dur="500"/>
                                        <p:tgtEl>
                                          <p:spTgt spid="296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slide(fromBottom)">
                                      <p:cBhvr>
                                        <p:cTn id="17" dur="500"/>
                                        <p:tgtEl>
                                          <p:spTgt spid="296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slide(fromBottom)">
                                      <p:cBhvr>
                                        <p:cTn id="22" dur="500"/>
                                        <p:tgtEl>
                                          <p:spTgt spid="296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6963">
                                            <p:txEl>
                                              <p:pRg st="4" end="4"/>
                                            </p:txEl>
                                          </p:spTgt>
                                        </p:tgtEl>
                                        <p:attrNameLst>
                                          <p:attrName>style.visibility</p:attrName>
                                        </p:attrNameLst>
                                      </p:cBhvr>
                                      <p:to>
                                        <p:strVal val="visible"/>
                                      </p:to>
                                    </p:set>
                                    <p:animEffect transition="in" filter="slide(fromBottom)">
                                      <p:cBhvr>
                                        <p:cTn id="27" dur="500"/>
                                        <p:tgtEl>
                                          <p:spTgt spid="296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P spid="29696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en-US" smtClean="0"/>
          </a:p>
        </p:txBody>
      </p:sp>
      <p:sp>
        <p:nvSpPr>
          <p:cNvPr id="118787" name="Rectangle 3"/>
          <p:cNvSpPr>
            <a:spLocks noGrp="1" noChangeArrowheads="1"/>
          </p:cNvSpPr>
          <p:nvPr>
            <p:ph type="body" idx="1"/>
          </p:nvPr>
        </p:nvSpPr>
        <p:spPr/>
        <p:txBody>
          <a:bodyPr/>
          <a:lstStyle/>
          <a:p>
            <a:pPr eaLnBrk="1" hangingPunct="1"/>
            <a:endParaRPr lang="en-US" smtClean="0"/>
          </a:p>
        </p:txBody>
      </p:sp>
      <p:pic>
        <p:nvPicPr>
          <p:cNvPr id="297988" name="Picture 4" descr="scan0037"/>
          <p:cNvPicPr>
            <a:picLocks noChangeAspect="1" noChangeArrowheads="1"/>
          </p:cNvPicPr>
          <p:nvPr/>
        </p:nvPicPr>
        <p:blipFill>
          <a:blip r:embed="rId2" cstate="print"/>
          <a:srcRect/>
          <a:stretch>
            <a:fillRect/>
          </a:stretch>
        </p:blipFill>
        <p:spPr bwMode="auto">
          <a:xfrm>
            <a:off x="250825" y="333375"/>
            <a:ext cx="8424863" cy="6264275"/>
          </a:xfrm>
          <a:prstGeom prst="rect">
            <a:avLst/>
          </a:prstGeom>
          <a:noFill/>
          <a:ln w="76200">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Scale>
                                      <p:cBhvr>
                                        <p:cTn id="7" dur="1000" decel="50000" fill="hold">
                                          <p:stCondLst>
                                            <p:cond delay="0"/>
                                          </p:stCondLst>
                                        </p:cTn>
                                        <p:tgtEl>
                                          <p:spTgt spid="2979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7988"/>
                                        </p:tgtEl>
                                        <p:attrNameLst>
                                          <p:attrName>ppt_x</p:attrName>
                                          <p:attrName>ppt_y</p:attrName>
                                        </p:attrNameLst>
                                      </p:cBhvr>
                                    </p:animMotion>
                                    <p:animEffect transition="in" filter="fade">
                                      <p:cBhvr>
                                        <p:cTn id="9" dur="1000"/>
                                        <p:tgtEl>
                                          <p:spTgt spid="29798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97988"/>
                                        </p:tgtEl>
                                        <p:attrNameLst>
                                          <p:attrName>style.visibility</p:attrName>
                                        </p:attrNameLst>
                                      </p:cBhvr>
                                      <p:to>
                                        <p:strVal val="visible"/>
                                      </p:to>
                                    </p:set>
                                    <p:animEffect transition="in" filter="slide(fromBottom)">
                                      <p:cBhvr>
                                        <p:cTn id="14" dur="500"/>
                                        <p:tgtEl>
                                          <p:spTgt spid="29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en-US" smtClean="0"/>
          </a:p>
        </p:txBody>
      </p:sp>
      <p:pic>
        <p:nvPicPr>
          <p:cNvPr id="304132" name="Picture 4"/>
          <p:cNvPicPr>
            <a:picLocks noGrp="1" noChangeAspect="1" noChangeArrowheads="1"/>
          </p:cNvPicPr>
          <p:nvPr>
            <p:ph type="body" idx="1"/>
          </p:nvPr>
        </p:nvPicPr>
        <p:blipFill>
          <a:blip r:embed="rId2" cstate="print"/>
          <a:srcRect/>
          <a:stretch>
            <a:fillRect/>
          </a:stretch>
        </p:blipFill>
        <p:spPr>
          <a:xfrm>
            <a:off x="900113" y="12700"/>
            <a:ext cx="7272337" cy="68453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4132"/>
                                        </p:tgtEl>
                                        <p:attrNameLst>
                                          <p:attrName>style.visibility</p:attrName>
                                        </p:attrNameLst>
                                      </p:cBhvr>
                                      <p:to>
                                        <p:strVal val="visible"/>
                                      </p:to>
                                    </p:set>
                                    <p:animEffect transition="in" filter="dissolve">
                                      <p:cBhvr>
                                        <p:cTn id="7" dur="500"/>
                                        <p:tgtEl>
                                          <p:spTgt spid="30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endParaRPr lang="en-US" smtClean="0"/>
          </a:p>
        </p:txBody>
      </p:sp>
      <p:sp>
        <p:nvSpPr>
          <p:cNvPr id="125955" name="Rectangle 3"/>
          <p:cNvSpPr>
            <a:spLocks noGrp="1" noChangeArrowheads="1"/>
          </p:cNvSpPr>
          <p:nvPr>
            <p:ph type="body" idx="1"/>
          </p:nvPr>
        </p:nvSpPr>
        <p:spPr/>
        <p:txBody>
          <a:bodyPr/>
          <a:lstStyle/>
          <a:p>
            <a:pPr eaLnBrk="1" hangingPunct="1"/>
            <a:endParaRPr lang="en-US" smtClean="0"/>
          </a:p>
        </p:txBody>
      </p:sp>
      <p:pic>
        <p:nvPicPr>
          <p:cNvPr id="305156" name="Picture 4"/>
          <p:cNvPicPr>
            <a:picLocks noChangeAspect="1" noChangeArrowheads="1"/>
          </p:cNvPicPr>
          <p:nvPr/>
        </p:nvPicPr>
        <p:blipFill>
          <a:blip r:embed="rId2" cstate="print"/>
          <a:srcRect/>
          <a:stretch>
            <a:fillRect/>
          </a:stretch>
        </p:blipFill>
        <p:spPr bwMode="auto">
          <a:xfrm>
            <a:off x="446088" y="620713"/>
            <a:ext cx="8229600" cy="5510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05156"/>
                                        </p:tgtEl>
                                        <p:attrNameLst>
                                          <p:attrName>style.visibility</p:attrName>
                                        </p:attrNameLst>
                                      </p:cBhvr>
                                      <p:to>
                                        <p:strVal val="visible"/>
                                      </p:to>
                                    </p:set>
                                    <p:animEffect transition="in" filter="fade">
                                      <p:cBhvr>
                                        <p:cTn id="7" dur="1000"/>
                                        <p:tgtEl>
                                          <p:spTgt spid="305156"/>
                                        </p:tgtEl>
                                      </p:cBhvr>
                                    </p:animEffect>
                                    <p:anim calcmode="lin" valueType="num">
                                      <p:cBhvr>
                                        <p:cTn id="8" dur="1000" fill="hold"/>
                                        <p:tgtEl>
                                          <p:spTgt spid="305156"/>
                                        </p:tgtEl>
                                        <p:attrNameLst>
                                          <p:attrName>ppt_x</p:attrName>
                                        </p:attrNameLst>
                                      </p:cBhvr>
                                      <p:tavLst>
                                        <p:tav tm="0">
                                          <p:val>
                                            <p:strVal val="#ppt_x"/>
                                          </p:val>
                                        </p:tav>
                                        <p:tav tm="100000">
                                          <p:val>
                                            <p:strVal val="#ppt_x"/>
                                          </p:val>
                                        </p:tav>
                                      </p:tavLst>
                                    </p:anim>
                                    <p:anim calcmode="lin" valueType="num">
                                      <p:cBhvr>
                                        <p:cTn id="9" dur="1000" fill="hold"/>
                                        <p:tgtEl>
                                          <p:spTgt spid="305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en-US" smtClean="0"/>
          </a:p>
        </p:txBody>
      </p:sp>
      <p:pic>
        <p:nvPicPr>
          <p:cNvPr id="126979" name="Picture 4"/>
          <p:cNvPicPr>
            <a:picLocks noGrp="1" noChangeAspect="1" noChangeArrowheads="1"/>
          </p:cNvPicPr>
          <p:nvPr>
            <p:ph type="body" idx="1"/>
          </p:nvPr>
        </p:nvPicPr>
        <p:blipFill>
          <a:blip r:embed="rId2" cstate="print"/>
          <a:srcRect/>
          <a:stretch>
            <a:fillRect/>
          </a:stretch>
        </p:blipFill>
        <p:spPr>
          <a:xfrm>
            <a:off x="611188" y="1989138"/>
            <a:ext cx="3403600" cy="3994150"/>
          </a:xfrm>
          <a:noFill/>
        </p:spPr>
      </p:pic>
      <p:pic>
        <p:nvPicPr>
          <p:cNvPr id="306181" name="Picture 5"/>
          <p:cNvPicPr>
            <a:picLocks noChangeAspect="1" noChangeArrowheads="1"/>
          </p:cNvPicPr>
          <p:nvPr/>
        </p:nvPicPr>
        <p:blipFill>
          <a:blip r:embed="rId3" cstate="print"/>
          <a:srcRect/>
          <a:stretch>
            <a:fillRect/>
          </a:stretch>
        </p:blipFill>
        <p:spPr bwMode="auto">
          <a:xfrm>
            <a:off x="4616450" y="2062163"/>
            <a:ext cx="3340100" cy="395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6181"/>
                                        </p:tgtEl>
                                        <p:attrNameLst>
                                          <p:attrName>style.visibility</p:attrName>
                                        </p:attrNameLst>
                                      </p:cBhvr>
                                      <p:to>
                                        <p:strVal val="visible"/>
                                      </p:to>
                                    </p:set>
                                    <p:anim calcmode="lin" valueType="num">
                                      <p:cBhvr additive="base">
                                        <p:cTn id="7" dur="500" fill="hold"/>
                                        <p:tgtEl>
                                          <p:spTgt spid="306181"/>
                                        </p:tgtEl>
                                        <p:attrNameLst>
                                          <p:attrName>ppt_x</p:attrName>
                                        </p:attrNameLst>
                                      </p:cBhvr>
                                      <p:tavLst>
                                        <p:tav tm="0">
                                          <p:val>
                                            <p:strVal val="#ppt_x"/>
                                          </p:val>
                                        </p:tav>
                                        <p:tav tm="100000">
                                          <p:val>
                                            <p:strVal val="#ppt_x"/>
                                          </p:val>
                                        </p:tav>
                                      </p:tavLst>
                                    </p:anim>
                                    <p:anim calcmode="lin" valueType="num">
                                      <p:cBhvr additive="base">
                                        <p:cTn id="8" dur="500" fill="hold"/>
                                        <p:tgtEl>
                                          <p:spTgt spid="306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Picture 018"/>
          <p:cNvPicPr>
            <a:picLocks noGrp="1" noChangeAspect="1" noChangeArrowheads="1"/>
          </p:cNvPicPr>
          <p:nvPr>
            <p:ph/>
          </p:nvPr>
        </p:nvPicPr>
        <p:blipFill>
          <a:blip r:embed="rId2"/>
          <a:srcRect/>
          <a:stretch>
            <a:fillRect/>
          </a:stretch>
        </p:blipFill>
        <p:spPr>
          <a:xfrm>
            <a:off x="395288" y="549275"/>
            <a:ext cx="8497887" cy="6046788"/>
          </a:xfrm>
          <a:noFill/>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endParaRPr lang="en-US" smtClean="0"/>
          </a:p>
        </p:txBody>
      </p:sp>
      <p:sp>
        <p:nvSpPr>
          <p:cNvPr id="128003" name="Rectangle 3"/>
          <p:cNvSpPr>
            <a:spLocks noGrp="1" noChangeArrowheads="1"/>
          </p:cNvSpPr>
          <p:nvPr>
            <p:ph type="body" idx="1"/>
          </p:nvPr>
        </p:nvSpPr>
        <p:spPr/>
        <p:txBody>
          <a:bodyPr/>
          <a:lstStyle/>
          <a:p>
            <a:pPr eaLnBrk="1" hangingPunct="1"/>
            <a:endParaRPr lang="en-US" smtClean="0"/>
          </a:p>
        </p:txBody>
      </p:sp>
      <p:pic>
        <p:nvPicPr>
          <p:cNvPr id="307204" name="Picture 4"/>
          <p:cNvPicPr>
            <a:picLocks noChangeAspect="1" noChangeArrowheads="1"/>
          </p:cNvPicPr>
          <p:nvPr/>
        </p:nvPicPr>
        <p:blipFill>
          <a:blip r:embed="rId2" cstate="print"/>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07204"/>
                                        </p:tgtEl>
                                        <p:attrNameLst>
                                          <p:attrName>style.visibility</p:attrName>
                                        </p:attrNameLst>
                                      </p:cBhvr>
                                      <p:to>
                                        <p:strVal val="visible"/>
                                      </p:to>
                                    </p:set>
                                    <p:animEffect transition="in" filter="fade">
                                      <p:cBhvr>
                                        <p:cTn id="7" dur="1000"/>
                                        <p:tgtEl>
                                          <p:spTgt spid="307204"/>
                                        </p:tgtEl>
                                      </p:cBhvr>
                                    </p:animEffect>
                                    <p:anim calcmode="lin" valueType="num">
                                      <p:cBhvr>
                                        <p:cTn id="8" dur="1000" fill="hold"/>
                                        <p:tgtEl>
                                          <p:spTgt spid="307204"/>
                                        </p:tgtEl>
                                        <p:attrNameLst>
                                          <p:attrName>ppt_x</p:attrName>
                                        </p:attrNameLst>
                                      </p:cBhvr>
                                      <p:tavLst>
                                        <p:tav tm="0">
                                          <p:val>
                                            <p:strVal val="#ppt_x"/>
                                          </p:val>
                                        </p:tav>
                                        <p:tav tm="100000">
                                          <p:val>
                                            <p:strVal val="#ppt_x"/>
                                          </p:val>
                                        </p:tav>
                                      </p:tavLst>
                                    </p:anim>
                                    <p:anim calcmode="lin" valueType="num">
                                      <p:cBhvr>
                                        <p:cTn id="9" dur="1000" fill="hold"/>
                                        <p:tgtEl>
                                          <p:spTgt spid="307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endParaRPr lang="en-US" smtClean="0"/>
          </a:p>
        </p:txBody>
      </p:sp>
      <p:sp>
        <p:nvSpPr>
          <p:cNvPr id="129027" name="Rectangle 3"/>
          <p:cNvSpPr>
            <a:spLocks noGrp="1" noChangeArrowheads="1"/>
          </p:cNvSpPr>
          <p:nvPr>
            <p:ph type="body" idx="1"/>
          </p:nvPr>
        </p:nvSpPr>
        <p:spPr/>
        <p:txBody>
          <a:bodyPr/>
          <a:lstStyle/>
          <a:p>
            <a:pPr eaLnBrk="1" hangingPunct="1"/>
            <a:endParaRPr lang="en-US" smtClean="0"/>
          </a:p>
        </p:txBody>
      </p:sp>
      <p:pic>
        <p:nvPicPr>
          <p:cNvPr id="308228" name="Picture 4" descr="lighting"/>
          <p:cNvPicPr>
            <a:picLocks noChangeAspect="1" noChangeArrowheads="1"/>
          </p:cNvPicPr>
          <p:nvPr/>
        </p:nvPicPr>
        <p:blipFill>
          <a:blip r:embed="rId2" cstate="print"/>
          <a:srcRect/>
          <a:stretch>
            <a:fillRect/>
          </a:stretch>
        </p:blipFill>
        <p:spPr bwMode="auto">
          <a:xfrm>
            <a:off x="468313" y="333375"/>
            <a:ext cx="8280400" cy="619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8228"/>
                                        </p:tgtEl>
                                        <p:attrNameLst>
                                          <p:attrName>style.visibility</p:attrName>
                                        </p:attrNameLst>
                                      </p:cBhvr>
                                      <p:to>
                                        <p:strVal val="visible"/>
                                      </p:to>
                                    </p:set>
                                    <p:animEffect transition="in" filter="slide(fromBottom)">
                                      <p:cBhvr>
                                        <p:cTn id="7" dur="500"/>
                                        <p:tgtEl>
                                          <p:spTgt spid="30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a:buNone/>
            </a:pPr>
            <a:endParaRPr lang="fa-IR" sz="5400" b="1" dirty="0" smtClean="0">
              <a:cs typeface="B Yekan" pitchFamily="2" charset="-78"/>
            </a:endParaRPr>
          </a:p>
          <a:p>
            <a:pPr algn="ctr">
              <a:buNone/>
            </a:pPr>
            <a:r>
              <a:rPr lang="fa-IR" sz="5400" b="1" dirty="0" smtClean="0">
                <a:cs typeface="B Yekan" pitchFamily="2" charset="-78"/>
              </a:rPr>
              <a:t>حمل </a:t>
            </a:r>
            <a:r>
              <a:rPr lang="fa-IR" sz="5400" b="1" smtClean="0">
                <a:cs typeface="B Yekan" pitchFamily="2" charset="-78"/>
              </a:rPr>
              <a:t>باربا حمل بیمار </a:t>
            </a:r>
            <a:r>
              <a:rPr lang="fa-IR" sz="5400" b="1" dirty="0" smtClean="0">
                <a:cs typeface="B Yekan" pitchFamily="2" charset="-78"/>
              </a:rPr>
              <a:t>چه تفاوتی دارد؟</a:t>
            </a:r>
            <a:endParaRPr lang="fa-IR" sz="5400" b="1" dirty="0">
              <a:cs typeface="B Yekan" pitchFamily="2" charset="-7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eaLnBrk="1" hangingPunct="1">
              <a:defRPr/>
            </a:pPr>
            <a:r>
              <a:rPr lang="fa-IR" sz="5400" b="1" dirty="0" smtClean="0">
                <a:solidFill>
                  <a:schemeClr val="bg1">
                    <a:lumMod val="25000"/>
                  </a:schemeClr>
                </a:solidFill>
                <a:effectLst>
                  <a:outerShdw blurRad="38100" dist="38100" dir="2700000" algn="tl">
                    <a:srgbClr val="000000">
                      <a:alpha val="43137"/>
                    </a:srgbClr>
                  </a:outerShdw>
                </a:effectLst>
                <a:cs typeface="B Titr" pitchFamily="2" charset="-78"/>
              </a:rPr>
              <a:t>جابجائي صحيح اجسام</a:t>
            </a:r>
            <a:endParaRPr lang="fa-IR" sz="5400" dirty="0">
              <a:solidFill>
                <a:schemeClr val="bg1">
                  <a:lumMod val="25000"/>
                </a:schemeClr>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714375" y="1600200"/>
            <a:ext cx="8305800" cy="4525963"/>
          </a:xfrm>
        </p:spPr>
        <p:txBody>
          <a:bodyPr/>
          <a:lstStyle/>
          <a:p>
            <a:pPr eaLnBrk="1" hangingPunct="1">
              <a:lnSpc>
                <a:spcPct val="150000"/>
              </a:lnSpc>
              <a:buClr>
                <a:schemeClr val="bg1">
                  <a:lumMod val="25000"/>
                </a:schemeClr>
              </a:buClr>
              <a:buSzPct val="50000"/>
              <a:buFont typeface="Wingdings" pitchFamily="2" charset="2"/>
              <a:buChar char="q"/>
              <a:defRPr/>
            </a:pPr>
            <a:r>
              <a:rPr lang="fa-IR" sz="3200" b="1" dirty="0" smtClean="0">
                <a:cs typeface="B Nazanin" pitchFamily="2" charset="-78"/>
              </a:rPr>
              <a:t>كاملا پشت بار قرار بگيريد.</a:t>
            </a:r>
          </a:p>
          <a:p>
            <a:pPr eaLnBrk="1" hangingPunct="1">
              <a:lnSpc>
                <a:spcPct val="150000"/>
              </a:lnSpc>
              <a:buClr>
                <a:schemeClr val="bg1">
                  <a:lumMod val="25000"/>
                </a:schemeClr>
              </a:buClr>
              <a:buSzPct val="50000"/>
              <a:buFont typeface="Wingdings" pitchFamily="2" charset="2"/>
              <a:buChar char="q"/>
              <a:defRPr/>
            </a:pPr>
            <a:r>
              <a:rPr lang="fa-IR" sz="3200" b="1" dirty="0" smtClean="0">
                <a:cs typeface="B Nazanin" pitchFamily="2" charset="-78"/>
              </a:rPr>
              <a:t>تا آنجا كه مي توانيد به بار نزديك شويد.</a:t>
            </a:r>
          </a:p>
          <a:p>
            <a:pPr eaLnBrk="1" hangingPunct="1">
              <a:lnSpc>
                <a:spcPct val="150000"/>
              </a:lnSpc>
              <a:buClr>
                <a:schemeClr val="bg1">
                  <a:lumMod val="25000"/>
                </a:schemeClr>
              </a:buClr>
              <a:buSzPct val="50000"/>
              <a:buFont typeface="Wingdings" pitchFamily="2" charset="2"/>
              <a:buChar char="q"/>
              <a:defRPr/>
            </a:pPr>
            <a:r>
              <a:rPr lang="fa-IR" sz="3200" b="1" dirty="0" smtClean="0">
                <a:cs typeface="B Nazanin" pitchFamily="2" charset="-78"/>
              </a:rPr>
              <a:t>بنشينيدواز قسمتي كه بار گير خوبي دارد، بگيريد.</a:t>
            </a:r>
          </a:p>
          <a:p>
            <a:pPr eaLnBrk="1" hangingPunct="1">
              <a:lnSpc>
                <a:spcPct val="150000"/>
              </a:lnSpc>
              <a:buClr>
                <a:schemeClr val="bg1">
                  <a:lumMod val="25000"/>
                </a:schemeClr>
              </a:buClr>
              <a:buSzPct val="50000"/>
              <a:buFont typeface="Wingdings" pitchFamily="2" charset="2"/>
              <a:buChar char="q"/>
              <a:defRPr/>
            </a:pPr>
            <a:r>
              <a:rPr lang="fa-IR" sz="3200" b="1" dirty="0" smtClean="0">
                <a:cs typeface="B Nazanin" pitchFamily="2" charset="-78"/>
              </a:rPr>
              <a:t>وزن بار را ارزيابي كنيد.</a:t>
            </a:r>
          </a:p>
          <a:p>
            <a:pPr eaLnBrk="1" hangingPunct="1">
              <a:lnSpc>
                <a:spcPct val="150000"/>
              </a:lnSpc>
              <a:buClr>
                <a:schemeClr val="bg1">
                  <a:lumMod val="25000"/>
                </a:schemeClr>
              </a:buClr>
              <a:buSzPct val="50000"/>
              <a:buFont typeface="Wingdings" pitchFamily="2" charset="2"/>
              <a:buChar char="q"/>
              <a:defRPr/>
            </a:pPr>
            <a:r>
              <a:rPr lang="fa-IR" sz="3200" b="1" dirty="0" smtClean="0">
                <a:cs typeface="B Nazanin" pitchFamily="2" charset="-78"/>
              </a:rPr>
              <a:t>بدون اينكه خم کردن ستون فقرات به آرامي بلند شويد.</a:t>
            </a:r>
          </a:p>
          <a:p>
            <a:pPr eaLnBrk="1" hangingPunct="1">
              <a:lnSpc>
                <a:spcPct val="150000"/>
              </a:lnSpc>
              <a:buClr>
                <a:schemeClr val="bg1">
                  <a:lumMod val="25000"/>
                </a:schemeClr>
              </a:buClr>
              <a:buSzPct val="50000"/>
              <a:buFont typeface="Wingdings" pitchFamily="2" charset="2"/>
              <a:buChar char="q"/>
              <a:defRPr/>
            </a:pPr>
            <a:r>
              <a:rPr lang="fa-IR" sz="3200" b="1" dirty="0" smtClean="0">
                <a:cs typeface="B Nazanin" pitchFamily="2" charset="-78"/>
              </a:rPr>
              <a:t>دقت كنيد هنگام بلند شدن، بار از بدنتان فاصله نگيرد. </a:t>
            </a:r>
          </a:p>
          <a:p>
            <a:pPr eaLnBrk="1" hangingPunct="1">
              <a:defRPr/>
            </a:pPr>
            <a:endParaRPr lang="fa-IR"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eaLnBrk="1" hangingPunct="1">
              <a:defRPr/>
            </a:pPr>
            <a:r>
              <a:rPr lang="fa-IR" sz="5400" b="1" dirty="0" smtClean="0">
                <a:solidFill>
                  <a:schemeClr val="bg1">
                    <a:lumMod val="25000"/>
                  </a:schemeClr>
                </a:solidFill>
                <a:effectLst>
                  <a:outerShdw blurRad="38100" dist="38100" dir="2700000" algn="tl">
                    <a:srgbClr val="000000">
                      <a:alpha val="43137"/>
                    </a:srgbClr>
                  </a:outerShdw>
                </a:effectLst>
                <a:cs typeface="B Titr" pitchFamily="2" charset="-78"/>
              </a:rPr>
              <a:t>جابجائي صحيح اجسام</a:t>
            </a:r>
            <a:endParaRPr lang="fa-IR" sz="5400" dirty="0">
              <a:solidFill>
                <a:schemeClr val="bg1">
                  <a:lumMod val="25000"/>
                </a:schemeClr>
              </a:solidFill>
              <a:effectLst>
                <a:outerShdw blurRad="38100" dist="38100" dir="2700000" algn="tl">
                  <a:srgbClr val="000000">
                    <a:alpha val="43137"/>
                  </a:srgbClr>
                </a:outerShdw>
              </a:effectLst>
              <a:cs typeface="B Titr" pitchFamily="2" charset="-78"/>
            </a:endParaRPr>
          </a:p>
        </p:txBody>
      </p:sp>
      <p:pic>
        <p:nvPicPr>
          <p:cNvPr id="36867" name="Picture 4" descr="lift-right&amp;wrong"/>
          <p:cNvPicPr>
            <a:picLocks noGrp="1" noChangeAspect="1" noChangeArrowheads="1"/>
          </p:cNvPicPr>
          <p:nvPr>
            <p:ph idx="1"/>
          </p:nvPr>
        </p:nvPicPr>
        <p:blipFill>
          <a:blip r:embed="rId2"/>
          <a:srcRect/>
          <a:stretch>
            <a:fillRect/>
          </a:stretch>
        </p:blipFill>
        <p:spPr>
          <a:xfrm>
            <a:off x="1785938" y="1500188"/>
            <a:ext cx="7358062" cy="5357812"/>
          </a:xfrm>
        </p:spPr>
      </p:pic>
      <p:sp>
        <p:nvSpPr>
          <p:cNvPr id="36868" name="WordArt 7" descr="Narrow vertical"/>
          <p:cNvSpPr>
            <a:spLocks noChangeArrowheads="1" noChangeShapeType="1" noTextEdit="1"/>
          </p:cNvSpPr>
          <p:nvPr/>
        </p:nvSpPr>
        <p:spPr bwMode="auto">
          <a:xfrm>
            <a:off x="1643063" y="3500438"/>
            <a:ext cx="1143000" cy="1165225"/>
          </a:xfrm>
          <a:prstGeom prst="rect">
            <a:avLst/>
          </a:prstGeom>
        </p:spPr>
        <p:txBody>
          <a:bodyPr wrap="none" fromWordArt="1">
            <a:prstTxWarp prst="textCurveUp">
              <a:avLst>
                <a:gd name="adj" fmla="val 40356"/>
              </a:avLst>
            </a:prstTxWarp>
          </a:bodyPr>
          <a:lstStyle/>
          <a:p>
            <a:pPr algn="ctr" rtl="1"/>
            <a:r>
              <a:rPr lang="fa-IR" sz="3600" kern="10">
                <a:ln w="12700">
                  <a:solidFill>
                    <a:srgbClr val="000000"/>
                  </a:solidFill>
                  <a:round/>
                  <a:headEnd/>
                  <a:tailEnd/>
                </a:ln>
                <a:solidFill>
                  <a:srgbClr val="007C00"/>
                </a:solidFill>
                <a:effectLst>
                  <a:outerShdw dist="45791" dir="2021404" algn="ctr" rotWithShape="0">
                    <a:srgbClr val="808080">
                      <a:alpha val="79999"/>
                    </a:srgbClr>
                  </a:outerShdw>
                </a:effectLst>
                <a:cs typeface="B Titr"/>
              </a:rPr>
              <a:t>غلط</a:t>
            </a:r>
          </a:p>
        </p:txBody>
      </p:sp>
      <p:sp>
        <p:nvSpPr>
          <p:cNvPr id="36869" name="WordArt 8" descr="Narrow vertical"/>
          <p:cNvSpPr>
            <a:spLocks noChangeArrowheads="1" noChangeShapeType="1" noTextEdit="1"/>
          </p:cNvSpPr>
          <p:nvPr/>
        </p:nvSpPr>
        <p:spPr bwMode="auto">
          <a:xfrm>
            <a:off x="7286625" y="3429000"/>
            <a:ext cx="1123950" cy="1143000"/>
          </a:xfrm>
          <a:prstGeom prst="rect">
            <a:avLst/>
          </a:prstGeom>
        </p:spPr>
        <p:txBody>
          <a:bodyPr wrap="none" fromWordArt="1">
            <a:prstTxWarp prst="textCurveUp">
              <a:avLst>
                <a:gd name="adj" fmla="val 40356"/>
              </a:avLst>
            </a:prstTxWarp>
          </a:bodyPr>
          <a:lstStyle/>
          <a:p>
            <a:pPr algn="ctr" rtl="1"/>
            <a:r>
              <a:rPr lang="fa-IR" sz="3600" kern="10">
                <a:ln w="12700">
                  <a:solidFill>
                    <a:srgbClr val="000000"/>
                  </a:solidFill>
                  <a:round/>
                  <a:headEnd/>
                  <a:tailEnd/>
                </a:ln>
                <a:solidFill>
                  <a:srgbClr val="007C00"/>
                </a:solidFill>
                <a:effectLst>
                  <a:outerShdw dist="45791" dir="2021404" algn="ctr" rotWithShape="0">
                    <a:srgbClr val="808080">
                      <a:alpha val="79999"/>
                    </a:srgbClr>
                  </a:outerShdw>
                </a:effectLst>
                <a:cs typeface="B Titr"/>
              </a:rPr>
              <a:t>صحیح</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0" y="692150"/>
            <a:ext cx="9144000" cy="4897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252413" y="3500438"/>
            <a:ext cx="8440737" cy="2630487"/>
          </a:xfrm>
        </p:spPr>
        <p:txBody>
          <a:bodyPr/>
          <a:lstStyle/>
          <a:p>
            <a:endParaRPr lang="fa-IR" sz="2000" dirty="0" smtClean="0"/>
          </a:p>
          <a:p>
            <a:r>
              <a:rPr lang="fa-IR" b="1" dirty="0" smtClean="0">
                <a:cs typeface="B Yekan" pitchFamily="2" charset="-78"/>
              </a:rPr>
              <a:t>آيا بار را صحيح بلند مي كنيد اما كمر را در حين حمل بار مي پيچانيد؟ اين عمل ، </a:t>
            </a:r>
            <a:r>
              <a:rPr lang="fa-IR" b="1" u="sng" dirty="0" smtClean="0">
                <a:solidFill>
                  <a:srgbClr val="00B050"/>
                </a:solidFill>
                <a:cs typeface="B Yekan" pitchFamily="2" charset="-78"/>
              </a:rPr>
              <a:t>عملي غلط</a:t>
            </a:r>
            <a:r>
              <a:rPr lang="fa-IR" b="1" dirty="0" smtClean="0">
                <a:solidFill>
                  <a:srgbClr val="00B050"/>
                </a:solidFill>
                <a:cs typeface="B Yekan" pitchFamily="2" charset="-78"/>
              </a:rPr>
              <a:t> </a:t>
            </a:r>
            <a:r>
              <a:rPr lang="fa-IR" dirty="0" smtClean="0">
                <a:solidFill>
                  <a:srgbClr val="00B050"/>
                </a:solidFill>
                <a:cs typeface="B Yekan" pitchFamily="2" charset="-78"/>
              </a:rPr>
              <a:t> </a:t>
            </a:r>
            <a:r>
              <a:rPr lang="fa-IR" b="1" dirty="0" smtClean="0">
                <a:solidFill>
                  <a:srgbClr val="00B050"/>
                </a:solidFill>
                <a:cs typeface="B Yekan" pitchFamily="2" charset="-78"/>
              </a:rPr>
              <a:t>مي باشد ، از اين كار به شدت اجتناب نمائيد .</a:t>
            </a:r>
            <a:endParaRPr lang="en-US" b="1" dirty="0" smtClean="0">
              <a:solidFill>
                <a:srgbClr val="00B050"/>
              </a:solidFill>
              <a:cs typeface="B Yekan" pitchFamily="2" charset="-78"/>
            </a:endParaRPr>
          </a:p>
        </p:txBody>
      </p:sp>
      <p:pic>
        <p:nvPicPr>
          <p:cNvPr id="38915" name="Picture 3" descr="oldman-lift3"/>
          <p:cNvPicPr>
            <a:picLocks noGrp="1" noChangeAspect="1" noChangeArrowheads="1"/>
          </p:cNvPicPr>
          <p:nvPr>
            <p:ph sz="quarter" idx="4294967295"/>
          </p:nvPr>
        </p:nvPicPr>
        <p:blipFill>
          <a:blip r:embed="rId2"/>
          <a:srcRect/>
          <a:stretch>
            <a:fillRect/>
          </a:stretch>
        </p:blipFill>
        <p:spPr>
          <a:xfrm>
            <a:off x="684213" y="692150"/>
            <a:ext cx="1530350" cy="1944688"/>
          </a:xfrm>
          <a:noFill/>
        </p:spPr>
      </p:pic>
      <p:pic>
        <p:nvPicPr>
          <p:cNvPr id="38916" name="Picture 4"/>
          <p:cNvPicPr>
            <a:picLocks noChangeAspect="1" noChangeArrowheads="1"/>
          </p:cNvPicPr>
          <p:nvPr/>
        </p:nvPicPr>
        <p:blipFill>
          <a:blip r:embed="rId3"/>
          <a:srcRect/>
          <a:stretch>
            <a:fillRect/>
          </a:stretch>
        </p:blipFill>
        <p:spPr bwMode="auto">
          <a:xfrm>
            <a:off x="3779838" y="549275"/>
            <a:ext cx="4392612" cy="3167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fa-IR" b="1" dirty="0" smtClean="0"/>
              <a:t>بلند کردن بار</a:t>
            </a:r>
            <a:endParaRPr lang="en-US" b="1" dirty="0" smtClean="0"/>
          </a:p>
        </p:txBody>
      </p:sp>
      <p:sp>
        <p:nvSpPr>
          <p:cNvPr id="39939" name="Rectangle 3"/>
          <p:cNvSpPr>
            <a:spLocks noGrp="1" noChangeArrowheads="1"/>
          </p:cNvSpPr>
          <p:nvPr>
            <p:ph type="body" idx="1"/>
          </p:nvPr>
        </p:nvSpPr>
        <p:spPr/>
        <p:txBody>
          <a:bodyPr/>
          <a:lstStyle/>
          <a:p>
            <a:endParaRPr lang="fa-IR" smtClean="0"/>
          </a:p>
        </p:txBody>
      </p:sp>
      <p:pic>
        <p:nvPicPr>
          <p:cNvPr id="39940" name="Picture 4"/>
          <p:cNvPicPr>
            <a:picLocks noChangeAspect="1" noChangeArrowheads="1"/>
          </p:cNvPicPr>
          <p:nvPr/>
        </p:nvPicPr>
        <p:blipFill>
          <a:blip r:embed="rId2"/>
          <a:srcRect/>
          <a:stretch>
            <a:fillRect/>
          </a:stretch>
        </p:blipFill>
        <p:spPr bwMode="auto">
          <a:xfrm>
            <a:off x="1258888" y="1844675"/>
            <a:ext cx="6438900" cy="3724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643042" y="357166"/>
            <a:ext cx="6316662" cy="835025"/>
          </a:xfrm>
        </p:spPr>
        <p:txBody>
          <a:bodyPr/>
          <a:lstStyle/>
          <a:p>
            <a:pPr algn="ctr"/>
            <a:r>
              <a:rPr lang="fa-IR" sz="3600" b="1" dirty="0" smtClean="0">
                <a:solidFill>
                  <a:schemeClr val="tx1"/>
                </a:solidFill>
                <a:cs typeface="B Yekan" pitchFamily="2" charset="-78"/>
              </a:rPr>
              <a:t>بلند كردن مناسب بار</a:t>
            </a:r>
            <a:endParaRPr lang="en-US" sz="3600" b="1" dirty="0" smtClean="0">
              <a:solidFill>
                <a:schemeClr val="tx1"/>
              </a:solidFill>
              <a:cs typeface="B Yekan" pitchFamily="2" charset="-78"/>
            </a:endParaRPr>
          </a:p>
        </p:txBody>
      </p:sp>
      <p:sp>
        <p:nvSpPr>
          <p:cNvPr id="4100" name="Rectangle 3"/>
          <p:cNvSpPr>
            <a:spLocks noGrp="1" noChangeArrowheads="1"/>
          </p:cNvSpPr>
          <p:nvPr>
            <p:ph type="body" sz="half" idx="1"/>
          </p:nvPr>
        </p:nvSpPr>
        <p:spPr>
          <a:xfrm>
            <a:off x="323850" y="1557338"/>
            <a:ext cx="5819786" cy="4114800"/>
          </a:xfrm>
        </p:spPr>
        <p:txBody>
          <a:bodyPr/>
          <a:lstStyle/>
          <a:p>
            <a:r>
              <a:rPr lang="fa-IR" sz="2400" b="1" dirty="0" smtClean="0">
                <a:cs typeface="B Yekan" pitchFamily="2" charset="-78"/>
              </a:rPr>
              <a:t>هنگام پائين آوردن بار نيز لحظه بسيار مهمي است ، زيرا بايد به صورت صحيح انجام پذيرد .</a:t>
            </a:r>
          </a:p>
          <a:p>
            <a:r>
              <a:rPr lang="fa-IR" sz="2400" b="1" dirty="0" smtClean="0">
                <a:cs typeface="B Yekan" pitchFamily="2" charset="-78"/>
              </a:rPr>
              <a:t>زانوهايتان را خم كرده و بار را در جلو خود نگه داريد . بهتر است بار را روي يك ميز بگذاريد ، در غير اين صورت بدون خم كردن كمر و فقط با خم كردن زانوها و پاها بار را روي زمين قرار دهيد .</a:t>
            </a:r>
            <a:endParaRPr lang="en-US" sz="2400" b="1" dirty="0" smtClean="0">
              <a:cs typeface="B Yekan" pitchFamily="2" charset="-78"/>
            </a:endParaRPr>
          </a:p>
        </p:txBody>
      </p:sp>
      <p:graphicFrame>
        <p:nvGraphicFramePr>
          <p:cNvPr id="4098" name="Object 4"/>
          <p:cNvGraphicFramePr>
            <a:graphicFrameLocks noGrp="1" noChangeAspect="1"/>
          </p:cNvGraphicFramePr>
          <p:nvPr>
            <p:ph type="clipArt" sz="half" idx="2"/>
          </p:nvPr>
        </p:nvGraphicFramePr>
        <p:xfrm>
          <a:off x="7027863" y="1801813"/>
          <a:ext cx="1514475" cy="4114800"/>
        </p:xfrm>
        <a:graphic>
          <a:graphicData uri="http://schemas.openxmlformats.org/presentationml/2006/ole">
            <mc:AlternateContent xmlns:mc="http://schemas.openxmlformats.org/markup-compatibility/2006">
              <mc:Choice xmlns:v="urn:schemas-microsoft-com:vml" Requires="v">
                <p:oleObj spid="_x0000_s1027" name="Document" r:id="rId3" imgW="1029240" imgH="1870200" progId="Word.Document.8">
                  <p:embed/>
                </p:oleObj>
              </mc:Choice>
              <mc:Fallback>
                <p:oleObj name="Document" r:id="rId3" imgW="1029240" imgH="18702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863" y="1801813"/>
                        <a:ext cx="15144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5"/>
          <p:cNvSpPr txBox="1">
            <a:spLocks noChangeArrowheads="1"/>
          </p:cNvSpPr>
          <p:nvPr/>
        </p:nvSpPr>
        <p:spPr bwMode="auto">
          <a:xfrm>
            <a:off x="5867400" y="6308725"/>
            <a:ext cx="2590800" cy="457200"/>
          </a:xfrm>
          <a:prstGeom prst="rect">
            <a:avLst/>
          </a:prstGeom>
          <a:noFill/>
          <a:ln w="9525">
            <a:noFill/>
            <a:miter lim="800000"/>
            <a:headEnd/>
            <a:tailEnd/>
          </a:ln>
        </p:spPr>
        <p:txBody>
          <a:bodyPr>
            <a:spAutoFit/>
          </a:bodyPr>
          <a:lstStyle/>
          <a:p>
            <a:pPr algn="ctr" rtl="1" eaLnBrk="0" hangingPunct="0">
              <a:spcBef>
                <a:spcPct val="50000"/>
              </a:spcBef>
            </a:pPr>
            <a:r>
              <a:rPr lang="fa-IR" sz="2400">
                <a:latin typeface="Times New Roman" pitchFamily="18" charset="0"/>
                <a:cs typeface="Zar" pitchFamily="2" charset="-78"/>
              </a:rPr>
              <a:t>تصوير</a:t>
            </a:r>
            <a:r>
              <a:rPr lang="fa-IR" sz="2000" b="1">
                <a:latin typeface="Times New Roman" pitchFamily="18" charset="0"/>
              </a:rPr>
              <a:t>4</a:t>
            </a:r>
            <a:endParaRPr lang="en-US" sz="2000" b="1">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solidFill>
                  <a:schemeClr val="bg1"/>
                </a:solidFill>
                <a:latin typeface="Bookman Old Style" pitchFamily="18" charset="0"/>
              </a:rPr>
              <a:t>AAR Practice</a:t>
            </a:r>
          </a:p>
        </p:txBody>
      </p:sp>
      <p:graphicFrame>
        <p:nvGraphicFramePr>
          <p:cNvPr id="8194" name="Object 2"/>
          <p:cNvGraphicFramePr>
            <a:graphicFrameLocks noChangeAspect="1"/>
          </p:cNvGraphicFramePr>
          <p:nvPr/>
        </p:nvGraphicFramePr>
        <p:xfrm>
          <a:off x="642938" y="333375"/>
          <a:ext cx="7572375" cy="5791200"/>
        </p:xfrm>
        <a:graphic>
          <a:graphicData uri="http://schemas.openxmlformats.org/presentationml/2006/ole">
            <mc:AlternateContent xmlns:mc="http://schemas.openxmlformats.org/markup-compatibility/2006">
              <mc:Choice xmlns:v="urn:schemas-microsoft-com:vml" Requires="v">
                <p:oleObj spid="_x0000_s2051" r:id="rId3" imgW="3060192" imgH="2289048" progId="">
                  <p:embed/>
                </p:oleObj>
              </mc:Choice>
              <mc:Fallback>
                <p:oleObj r:id="rId3" imgW="3060192" imgH="228904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33375"/>
                        <a:ext cx="75723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algn="r"/>
            <a:r>
              <a:rPr lang="fa-IR" sz="3600" b="1" dirty="0">
                <a:cs typeface="B Yekan" pitchFamily="2" charset="-78"/>
              </a:rPr>
              <a:t>پيشنهاد هايي براي بهينه سازي وضعيت بدني</a:t>
            </a:r>
            <a:endParaRPr lang="en-US" sz="3600" b="1" dirty="0">
              <a:cs typeface="B Yekan" pitchFamily="2" charset="-78"/>
            </a:endParaRPr>
          </a:p>
        </p:txBody>
      </p:sp>
      <p:sp>
        <p:nvSpPr>
          <p:cNvPr id="21509" name="Rectangle 5"/>
          <p:cNvSpPr>
            <a:spLocks noGrp="1" noChangeArrowheads="1"/>
          </p:cNvSpPr>
          <p:nvPr>
            <p:ph type="body" idx="1"/>
          </p:nvPr>
        </p:nvSpPr>
        <p:spPr/>
        <p:txBody>
          <a:bodyPr/>
          <a:lstStyle/>
          <a:p>
            <a:pPr marL="609600" indent="-609600" algn="just">
              <a:buFontTx/>
              <a:buNone/>
            </a:pPr>
            <a:r>
              <a:rPr lang="fa-IR" dirty="0">
                <a:cs typeface="B Yekan" pitchFamily="2" charset="-78"/>
              </a:rPr>
              <a:t>به تناسب نوع كار،ممكن است وضعيت ايستاده،نشسته يا نشسته- ايستاده مناسب باشد.</a:t>
            </a:r>
          </a:p>
          <a:p>
            <a:pPr marL="609600" indent="-609600" algn="just">
              <a:buFontTx/>
              <a:buNone/>
            </a:pPr>
            <a:endParaRPr lang="fa-IR" dirty="0">
              <a:cs typeface="B Yekan" pitchFamily="2" charset="-78"/>
            </a:endParaRPr>
          </a:p>
          <a:p>
            <a:pPr marL="609600" indent="-609600" algn="just">
              <a:buFontTx/>
              <a:buNone/>
            </a:pPr>
            <a:r>
              <a:rPr lang="fa-IR" dirty="0">
                <a:cs typeface="B Yekan" pitchFamily="2" charset="-78"/>
              </a:rPr>
              <a:t>اگر بلند كردن و حمل و نقل مداوم اجسام سنگين ،ضروري است، وضعيت ايستاده برتري دارد. البته وضعيت نشسته- ايستاده مي تواند به عنوان گزنه ديگر مطرح باشد.</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b="1" smtClean="0"/>
              <a:t>Ceiling Hoist</a:t>
            </a:r>
            <a:endParaRPr lang="fa-IR" smtClean="0"/>
          </a:p>
        </p:txBody>
      </p:sp>
      <p:pic>
        <p:nvPicPr>
          <p:cNvPr id="114691" name="Picture 2"/>
          <p:cNvPicPr>
            <a:picLocks noGrp="1" noChangeAspect="1" noChangeArrowheads="1"/>
          </p:cNvPicPr>
          <p:nvPr>
            <p:ph idx="1"/>
          </p:nvPr>
        </p:nvPicPr>
        <p:blipFill>
          <a:blip r:embed="rId2"/>
          <a:srcRect/>
          <a:stretch>
            <a:fillRect/>
          </a:stretch>
        </p:blipFill>
        <p:spPr>
          <a:xfrm>
            <a:off x="2428875" y="1581150"/>
            <a:ext cx="4530725" cy="52768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linds(horizontal)">
                                      <p:cBhvr>
                                        <p:cTn id="7" dur="500"/>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4691"/>
                                        </p:tgtEl>
                                        <p:attrNameLst>
                                          <p:attrName>style.visibility</p:attrName>
                                        </p:attrNameLst>
                                      </p:cBhvr>
                                      <p:to>
                                        <p:strVal val="visible"/>
                                      </p:to>
                                    </p:set>
                                    <p:anim calcmode="lin" valueType="num">
                                      <p:cBhvr additive="base">
                                        <p:cTn id="12" dur="500" fill="hold"/>
                                        <p:tgtEl>
                                          <p:spTgt spid="114691"/>
                                        </p:tgtEl>
                                        <p:attrNameLst>
                                          <p:attrName>ppt_x</p:attrName>
                                        </p:attrNameLst>
                                      </p:cBhvr>
                                      <p:tavLst>
                                        <p:tav tm="0">
                                          <p:val>
                                            <p:strVal val="#ppt_x"/>
                                          </p:val>
                                        </p:tav>
                                        <p:tav tm="100000">
                                          <p:val>
                                            <p:strVal val="#ppt_x"/>
                                          </p:val>
                                        </p:tav>
                                      </p:tavLst>
                                    </p:anim>
                                    <p:anim calcmode="lin" valueType="num">
                                      <p:cBhvr additive="base">
                                        <p:cTn id="13" dur="500" fill="hold"/>
                                        <p:tgtEl>
                                          <p:spTgt spid="114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b="1" smtClean="0"/>
              <a:t>Patient Handling Sling</a:t>
            </a:r>
            <a:endParaRPr lang="fa-IR" smtClean="0"/>
          </a:p>
        </p:txBody>
      </p:sp>
      <p:pic>
        <p:nvPicPr>
          <p:cNvPr id="116739" name="Picture 2"/>
          <p:cNvPicPr>
            <a:picLocks noGrp="1" noChangeAspect="1" noChangeArrowheads="1"/>
          </p:cNvPicPr>
          <p:nvPr>
            <p:ph idx="1"/>
          </p:nvPr>
        </p:nvPicPr>
        <p:blipFill>
          <a:blip r:embed="rId2"/>
          <a:srcRect/>
          <a:stretch>
            <a:fillRect/>
          </a:stretch>
        </p:blipFill>
        <p:spPr>
          <a:xfrm>
            <a:off x="2357438" y="1571625"/>
            <a:ext cx="4530725" cy="52863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ppt_x"/>
                                          </p:val>
                                        </p:tav>
                                        <p:tav tm="100000">
                                          <p:val>
                                            <p:strVal val="#ppt_x"/>
                                          </p:val>
                                        </p:tav>
                                      </p:tavLst>
                                    </p:anim>
                                    <p:anim calcmode="lin" valueType="num">
                                      <p:cBhvr additive="base">
                                        <p:cTn id="8" dur="5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739"/>
                                        </p:tgtEl>
                                        <p:attrNameLst>
                                          <p:attrName>style.visibility</p:attrName>
                                        </p:attrNameLst>
                                      </p:cBhvr>
                                      <p:to>
                                        <p:strVal val="visible"/>
                                      </p:to>
                                    </p:set>
                                    <p:anim calcmode="lin" valueType="num">
                                      <p:cBhvr additive="base">
                                        <p:cTn id="13" dur="500" fill="hold"/>
                                        <p:tgtEl>
                                          <p:spTgt spid="116739"/>
                                        </p:tgtEl>
                                        <p:attrNameLst>
                                          <p:attrName>ppt_x</p:attrName>
                                        </p:attrNameLst>
                                      </p:cBhvr>
                                      <p:tavLst>
                                        <p:tav tm="0">
                                          <p:val>
                                            <p:strVal val="#ppt_x"/>
                                          </p:val>
                                        </p:tav>
                                        <p:tav tm="100000">
                                          <p:val>
                                            <p:strVal val="#ppt_x"/>
                                          </p:val>
                                        </p:tav>
                                      </p:tavLst>
                                    </p:anim>
                                    <p:anim calcmode="lin" valueType="num">
                                      <p:cBhvr additive="base">
                                        <p:cTn id="14" dur="500" fill="hold"/>
                                        <p:tgtEl>
                                          <p:spTgt spid="116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7" descr="Ergolift"/>
          <p:cNvPicPr>
            <a:picLocks noChangeAspect="1" noChangeArrowheads="1"/>
          </p:cNvPicPr>
          <p:nvPr/>
        </p:nvPicPr>
        <p:blipFill>
          <a:blip r:embed="rId2"/>
          <a:srcRect/>
          <a:stretch>
            <a:fillRect/>
          </a:stretch>
        </p:blipFill>
        <p:spPr bwMode="auto">
          <a:xfrm>
            <a:off x="1928813" y="0"/>
            <a:ext cx="5500687" cy="6569075"/>
          </a:xfrm>
          <a:prstGeom prst="rect">
            <a:avLst/>
          </a:prstGeom>
          <a:noFill/>
          <a:ln w="9525">
            <a:noFill/>
            <a:miter lim="800000"/>
            <a:headEnd/>
            <a:tailEnd/>
          </a:ln>
        </p:spPr>
      </p:pic>
      <p:sp>
        <p:nvSpPr>
          <p:cNvPr id="30723" name="Title 5"/>
          <p:cNvSpPr>
            <a:spLocks noGrp="1"/>
          </p:cNvSpPr>
          <p:nvPr>
            <p:ph type="title"/>
          </p:nvPr>
        </p:nvSpPr>
        <p:spPr/>
        <p:txBody>
          <a:bodyPr/>
          <a:lstStyle/>
          <a:p>
            <a:endParaRPr lang="fa-I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ppt_x"/>
                                          </p:val>
                                        </p:tav>
                                        <p:tav tm="100000">
                                          <p:val>
                                            <p:strVal val="#ppt_x"/>
                                          </p:val>
                                        </p:tav>
                                      </p:tavLst>
                                    </p:anim>
                                    <p:anim calcmode="lin" valueType="num">
                                      <p:cBhvr additive="base">
                                        <p:cTn id="8"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525099F-9492-4FED-A15E-203B0179D418}" type="slidenum">
              <a:rPr lang="ar-SA"/>
              <a:pPr/>
              <a:t>153</a:t>
            </a:fld>
            <a:endParaRPr lang="en-US"/>
          </a:p>
        </p:txBody>
      </p:sp>
      <p:pic>
        <p:nvPicPr>
          <p:cNvPr id="47107" name="Picture 5" descr="N-7uyi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7108" name="Text Box 6"/>
          <p:cNvSpPr txBox="1">
            <a:spLocks noChangeArrowheads="1"/>
          </p:cNvSpPr>
          <p:nvPr/>
        </p:nvSpPr>
        <p:spPr bwMode="auto">
          <a:xfrm>
            <a:off x="0" y="5562600"/>
            <a:ext cx="3810000" cy="830263"/>
          </a:xfrm>
          <a:prstGeom prst="rect">
            <a:avLst/>
          </a:prstGeom>
          <a:noFill/>
          <a:ln w="0" algn="ctr">
            <a:noFill/>
            <a:miter lim="800000"/>
            <a:headEnd/>
            <a:tailEnd/>
          </a:ln>
        </p:spPr>
        <p:txBody>
          <a:bodyPr>
            <a:spAutoFit/>
          </a:bodyPr>
          <a:lstStyle/>
          <a:p>
            <a:pPr>
              <a:spcBef>
                <a:spcPct val="50000"/>
              </a:spcBef>
            </a:pPr>
            <a:r>
              <a:rPr lang="fa-IR" sz="4800" b="1">
                <a:solidFill>
                  <a:srgbClr val="FFFF00"/>
                </a:solidFill>
                <a:latin typeface="Lucida Sans Unicode" pitchFamily="34" charset="0"/>
                <a:cs typeface="B Titr" pitchFamily="2" charset="-78"/>
              </a:rPr>
              <a:t>با تشكر از توجه شما</a:t>
            </a:r>
            <a:endParaRPr lang="en-US" sz="4800" b="1">
              <a:solidFill>
                <a:srgbClr val="FFFF00"/>
              </a:solidFill>
              <a:latin typeface="Lucida Sans Unicode" pitchFamily="34" charset="0"/>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title"/>
          </p:nvPr>
        </p:nvSpPr>
        <p:spPr>
          <a:xfrm>
            <a:off x="395288" y="274638"/>
            <a:ext cx="8291512" cy="5962650"/>
          </a:xfrm>
        </p:spPr>
        <p:txBody>
          <a:bodyPr/>
          <a:lstStyle/>
          <a:p>
            <a:pPr algn="r"/>
            <a:r>
              <a:rPr lang="fa-IR" sz="3600" b="1" dirty="0">
                <a:cs typeface="B Yekan" pitchFamily="2" charset="-78"/>
              </a:rPr>
              <a:t>در بسته بندي يا كارهاي ديگر، كه در آنها اجسام بايستي در زير ارتفاع آرنج در راستاي قائم جا به جا شوند،وضعيت ايستاده يا نشسته-ايستاده برتري دارد.</a:t>
            </a:r>
            <a:br>
              <a:rPr lang="fa-IR" sz="3600" b="1" dirty="0">
                <a:cs typeface="B Yekan" pitchFamily="2" charset="-78"/>
              </a:rPr>
            </a:br>
            <a:r>
              <a:rPr lang="fa-IR" sz="3600" b="1" dirty="0">
                <a:cs typeface="B Yekan" pitchFamily="2" charset="-78"/>
              </a:rPr>
              <a:t/>
            </a:r>
            <a:br>
              <a:rPr lang="fa-IR" sz="3600" b="1" dirty="0">
                <a:cs typeface="B Yekan" pitchFamily="2" charset="-78"/>
              </a:rPr>
            </a:br>
            <a:r>
              <a:rPr lang="fa-IR" sz="3600" b="1" dirty="0">
                <a:cs typeface="B Yekan" pitchFamily="2" charset="-78"/>
              </a:rPr>
              <a:t>اگر در انجام كار لازم باشد كه كارگر دست هاي خود را در جهات گوناگون دراز كند، وضعيت ايستاده يا ايستاده-نشسته برتري دارد.</a:t>
            </a:r>
            <a:endParaRPr lang="en-US" sz="3600" b="1" dirty="0">
              <a:cs typeface="B Yeka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395288" y="188913"/>
            <a:ext cx="8302625" cy="5976937"/>
          </a:xfrm>
        </p:spPr>
        <p:txBody>
          <a:bodyPr/>
          <a:lstStyle/>
          <a:p>
            <a:pPr algn="r" rtl="0"/>
            <a:r>
              <a:rPr lang="fa-IR" sz="4000" b="1" dirty="0">
                <a:cs typeface="B Yekan" pitchFamily="2" charset="-78"/>
              </a:rPr>
              <a:t>در صنعت مونتاژ قطعات سبك ، حركت هاي تكراري ، كاري رايج است، در اين مورد وضعيت نشسته پيشنهاد مي گردد.</a:t>
            </a:r>
            <a:br>
              <a:rPr lang="fa-IR" sz="4000" b="1" dirty="0">
                <a:cs typeface="B Yekan" pitchFamily="2" charset="-78"/>
              </a:rPr>
            </a:br>
            <a:r>
              <a:rPr lang="fa-IR" sz="4000" b="1" dirty="0">
                <a:cs typeface="B Yekan" pitchFamily="2" charset="-78"/>
              </a:rPr>
              <a:t/>
            </a:r>
            <a:br>
              <a:rPr lang="fa-IR" sz="4000" b="1" dirty="0">
                <a:cs typeface="B Yekan" pitchFamily="2" charset="-78"/>
              </a:rPr>
            </a:br>
            <a:r>
              <a:rPr lang="fa-IR" sz="4000" b="1" dirty="0">
                <a:cs typeface="B Yekan" pitchFamily="2" charset="-78"/>
              </a:rPr>
              <a:t>در كارهاي ظريف دستي،كارگر به تكيه گاهي نيازمند است،كه در زير ساعد قرار مي گيرد، به اين دليل وضعيت نشسته برتري دارد.</a:t>
            </a:r>
            <a:endParaRPr lang="en-US" sz="4000" b="1" dirty="0">
              <a:cs typeface="B Yeka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a:xfrm>
            <a:off x="395288" y="274638"/>
            <a:ext cx="8291512" cy="4225932"/>
          </a:xfrm>
        </p:spPr>
        <p:txBody>
          <a:bodyPr/>
          <a:lstStyle/>
          <a:p>
            <a:pPr algn="r" rtl="0"/>
            <a:r>
              <a:rPr lang="fa-IR" sz="3200" dirty="0">
                <a:cs typeface="B Yekan" pitchFamily="2" charset="-78"/>
              </a:rPr>
              <a:t>در هنگام بازرسي چشمي و نظارت،وضعيت نشسته بهتر است.</a:t>
            </a:r>
            <a:br>
              <a:rPr lang="fa-IR" sz="3200" dirty="0">
                <a:cs typeface="B Yekan" pitchFamily="2" charset="-78"/>
              </a:rPr>
            </a:br>
            <a:r>
              <a:rPr lang="fa-IR" sz="3200" dirty="0">
                <a:cs typeface="B Yekan" pitchFamily="2" charset="-78"/>
              </a:rPr>
              <a:t/>
            </a:r>
            <a:br>
              <a:rPr lang="fa-IR" sz="3200" dirty="0">
                <a:cs typeface="B Yekan" pitchFamily="2" charset="-78"/>
              </a:rPr>
            </a:br>
            <a:r>
              <a:rPr lang="fa-IR" sz="3200" dirty="0">
                <a:solidFill>
                  <a:srgbClr val="FF0000"/>
                </a:solidFill>
                <a:cs typeface="B Yekan" pitchFamily="2" charset="-78"/>
              </a:rPr>
              <a:t>به طور كلي، وضعيت نشسته ،امكان تمركز فكر را بهتر از وضعيت ايستاده فراهم مي سازد</a:t>
            </a:r>
            <a:r>
              <a:rPr lang="fa-IR" dirty="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323850" y="274638"/>
            <a:ext cx="8362950" cy="4868874"/>
          </a:xfrm>
        </p:spPr>
        <p:txBody>
          <a:bodyPr/>
          <a:lstStyle/>
          <a:p>
            <a:pPr algn="just"/>
            <a:r>
              <a:rPr lang="fa-IR" sz="4000" b="1" dirty="0">
                <a:solidFill>
                  <a:schemeClr val="folHlink"/>
                </a:solidFill>
                <a:cs typeface="B Yekan" pitchFamily="2" charset="-78"/>
              </a:rPr>
              <a:t>اگر وظيفه از چند بخش گوناگون تشكيل شده باشد و علاوه بر آن،حركت به اطراف را نيز ايجاب مي كند،وضعيت نشسته-ايستاده برتري دارد، زيرا در اين صورت كارگر نياز ندارد به طور مداوم از صندلي خود برخاسته و دوباره بنشيند</a:t>
            </a:r>
            <a:r>
              <a:rPr lang="fa-IR" sz="4000" dirty="0"/>
              <a:t>.</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p>
        </p:txBody>
      </p:sp>
      <p:sp>
        <p:nvSpPr>
          <p:cNvPr id="4" name="Content Placeholder 3"/>
          <p:cNvSpPr>
            <a:spLocks noGrp="1"/>
          </p:cNvSpPr>
          <p:nvPr>
            <p:ph idx="1"/>
          </p:nvPr>
        </p:nvSpPr>
        <p:spPr/>
        <p:txBody>
          <a:bodyPr/>
          <a:lstStyle/>
          <a:p>
            <a:pPr>
              <a:buNone/>
            </a:pPr>
            <a:endParaRPr lang="fa-IR" sz="3200" b="1" dirty="0" smtClean="0"/>
          </a:p>
          <a:p>
            <a:pPr>
              <a:buNone/>
            </a:pPr>
            <a:r>
              <a:rPr lang="fa-IR" sz="3200" b="1" dirty="0" smtClean="0"/>
              <a:t>ارگونومی کار با کامپیوترونحوه صحیح جابجایی بار وبیمار</a:t>
            </a:r>
          </a:p>
          <a:p>
            <a:pPr>
              <a:buNone/>
            </a:pPr>
            <a:endParaRPr lang="fa-IR" dirty="0" smtClean="0"/>
          </a:p>
          <a:p>
            <a:pPr>
              <a:buNone/>
            </a:pPr>
            <a:endParaRPr lang="fa-IR" dirty="0" smtClean="0"/>
          </a:p>
          <a:p>
            <a:pPr algn="ctr">
              <a:buNone/>
            </a:pPr>
            <a:r>
              <a:rPr lang="fa-IR" dirty="0" smtClean="0">
                <a:cs typeface="B Yekan" pitchFamily="2" charset="-78"/>
              </a:rPr>
              <a:t>مهندس </a:t>
            </a:r>
            <a:r>
              <a:rPr lang="fa-IR" smtClean="0">
                <a:cs typeface="B Yekan" pitchFamily="2" charset="-78"/>
              </a:rPr>
              <a:t>زهرامومنی </a:t>
            </a:r>
            <a:endParaRPr lang="fa-IR" dirty="0" smtClean="0">
              <a:cs typeface="B Yeka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1" name="Picture 5" descr="Picture 020"/>
          <p:cNvPicPr>
            <a:picLocks noGrp="1" noChangeAspect="1" noChangeArrowheads="1"/>
          </p:cNvPicPr>
          <p:nvPr>
            <p:ph/>
          </p:nvPr>
        </p:nvPicPr>
        <p:blipFill>
          <a:blip r:embed="rId2"/>
          <a:srcRect/>
          <a:stretch>
            <a:fillRect/>
          </a:stretch>
        </p:blipFill>
        <p:spPr>
          <a:xfrm>
            <a:off x="323850" y="1065213"/>
            <a:ext cx="8569325" cy="4529137"/>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Picture 5" descr="sftyStanding1"/>
          <p:cNvPicPr>
            <a:picLocks noGrp="1" noChangeAspect="1" noChangeArrowheads="1"/>
          </p:cNvPicPr>
          <p:nvPr>
            <p:ph/>
          </p:nvPr>
        </p:nvPicPr>
        <p:blipFill>
          <a:blip r:embed="rId2"/>
          <a:srcRect/>
          <a:stretch>
            <a:fillRect/>
          </a:stretch>
        </p:blipFill>
        <p:spPr>
          <a:xfrm>
            <a:off x="250825" y="620713"/>
            <a:ext cx="8713788" cy="511175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7" name="Picture 5" descr="standing"/>
          <p:cNvPicPr>
            <a:picLocks noGrp="1" noChangeAspect="1" noChangeArrowheads="1"/>
          </p:cNvPicPr>
          <p:nvPr>
            <p:ph/>
          </p:nvPr>
        </p:nvPicPr>
        <p:blipFill>
          <a:blip r:embed="rId2"/>
          <a:srcRect/>
          <a:stretch>
            <a:fillRect/>
          </a:stretch>
        </p:blipFill>
        <p:spPr>
          <a:xfrm>
            <a:off x="755650" y="0"/>
            <a:ext cx="7704138" cy="6370638"/>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5" name="Picture 5" descr="fume8"/>
          <p:cNvPicPr>
            <a:picLocks noGrp="1" noChangeAspect="1" noChangeArrowheads="1"/>
          </p:cNvPicPr>
          <p:nvPr>
            <p:ph/>
          </p:nvPr>
        </p:nvPicPr>
        <p:blipFill>
          <a:blip r:embed="rId2"/>
          <a:srcRect/>
          <a:stretch>
            <a:fillRect/>
          </a:stretch>
        </p:blipFill>
        <p:spPr>
          <a:xfrm>
            <a:off x="2349500" y="260350"/>
            <a:ext cx="4789488" cy="63373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Microscope A"/>
          <p:cNvPicPr>
            <a:picLocks noChangeAspect="1" noChangeArrowheads="1"/>
          </p:cNvPicPr>
          <p:nvPr/>
        </p:nvPicPr>
        <p:blipFill>
          <a:blip r:embed="rId2"/>
          <a:srcRect/>
          <a:stretch>
            <a:fillRect/>
          </a:stretch>
        </p:blipFill>
        <p:spPr bwMode="auto">
          <a:xfrm>
            <a:off x="4419600" y="457200"/>
            <a:ext cx="3657600" cy="5564188"/>
          </a:xfrm>
          <a:prstGeom prst="rect">
            <a:avLst/>
          </a:prstGeom>
          <a:noFill/>
          <a:ln w="9525">
            <a:solidFill>
              <a:srgbClr val="000000"/>
            </a:solidFill>
            <a:miter lim="800000"/>
            <a:headEnd/>
            <a:tailEnd/>
          </a:ln>
        </p:spPr>
      </p:pic>
      <p:pic>
        <p:nvPicPr>
          <p:cNvPr id="260099" name="Picture 3" descr="Microscope B"/>
          <p:cNvPicPr>
            <a:picLocks noChangeAspect="1" noChangeArrowheads="1"/>
          </p:cNvPicPr>
          <p:nvPr/>
        </p:nvPicPr>
        <p:blipFill>
          <a:blip r:embed="rId3"/>
          <a:srcRect/>
          <a:stretch>
            <a:fillRect/>
          </a:stretch>
        </p:blipFill>
        <p:spPr bwMode="auto">
          <a:xfrm>
            <a:off x="609600" y="457200"/>
            <a:ext cx="3657600" cy="563562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187395" name="Rectangle 3"/>
          <p:cNvSpPr>
            <a:spLocks noGrp="1" noChangeArrowheads="1"/>
          </p:cNvSpPr>
          <p:nvPr>
            <p:ph type="body" idx="1"/>
          </p:nvPr>
        </p:nvSpPr>
        <p:spPr/>
        <p:txBody>
          <a:bodyPr/>
          <a:lstStyle/>
          <a:p>
            <a:pPr eaLnBrk="1" hangingPunct="1"/>
            <a:endParaRPr lang="fa-IR" smtClean="0"/>
          </a:p>
          <a:p>
            <a:pPr eaLnBrk="1" hangingPunct="1"/>
            <a:endParaRPr lang="fa-IR" smtClean="0"/>
          </a:p>
          <a:p>
            <a:pPr lvl="1" algn="ctr" eaLnBrk="1" hangingPunct="1">
              <a:buFont typeface="Wingdings" pitchFamily="2" charset="2"/>
              <a:buNone/>
            </a:pPr>
            <a:r>
              <a:rPr lang="fa-IR" sz="4000" b="1" smtClean="0">
                <a:solidFill>
                  <a:schemeClr val="bg2"/>
                </a:solidFill>
              </a:rPr>
              <a:t>اصول طراحی ايستگاه کاری</a:t>
            </a:r>
          </a:p>
          <a:p>
            <a:pPr lvl="1" algn="ctr" eaLnBrk="1" hangingPunct="1">
              <a:buFont typeface="Wingdings" pitchFamily="2" charset="2"/>
              <a:buNone/>
            </a:pPr>
            <a:r>
              <a:rPr lang="fa-IR" sz="4000" b="1" smtClean="0">
                <a:solidFill>
                  <a:schemeClr val="bg2"/>
                </a:solidFill>
              </a:rPr>
              <a:t>در محیط کار اداری و کار با کامپيوتر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5">
                                            <p:txEl>
                                              <p:pRg st="2" end="2"/>
                                            </p:txEl>
                                          </p:spTgt>
                                        </p:tgtEl>
                                        <p:attrNameLst>
                                          <p:attrName>style.visibility</p:attrName>
                                        </p:attrNameLst>
                                      </p:cBhvr>
                                      <p:to>
                                        <p:strVal val="visible"/>
                                      </p:to>
                                    </p:set>
                                    <p:anim calcmode="lin" valueType="num">
                                      <p:cBhvr additive="base">
                                        <p:cTn id="7" dur="5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39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7395">
                                            <p:txEl>
                                              <p:pRg st="3" end="3"/>
                                            </p:txEl>
                                          </p:spTgt>
                                        </p:tgtEl>
                                        <p:attrNameLst>
                                          <p:attrName>style.visibility</p:attrName>
                                        </p:attrNameLst>
                                      </p:cBhvr>
                                      <p:to>
                                        <p:strVal val="visible"/>
                                      </p:to>
                                    </p:set>
                                    <p:anim calcmode="lin" valueType="num">
                                      <p:cBhvr additive="base">
                                        <p:cTn id="11" dur="500" fill="hold"/>
                                        <p:tgtEl>
                                          <p:spTgt spid="18739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7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89443" name="Rectangle 3"/>
          <p:cNvSpPr>
            <a:spLocks noGrp="1" noChangeArrowheads="1"/>
          </p:cNvSpPr>
          <p:nvPr>
            <p:ph type="body" idx="1"/>
          </p:nvPr>
        </p:nvSpPr>
        <p:spPr/>
        <p:txBody>
          <a:bodyPr/>
          <a:lstStyle/>
          <a:p>
            <a:pPr eaLnBrk="1" hangingPunct="1">
              <a:lnSpc>
                <a:spcPct val="90000"/>
              </a:lnSpc>
            </a:pPr>
            <a:r>
              <a:rPr lang="fa-IR" sz="2400" b="1" smtClean="0"/>
              <a:t>1. کاهش وضعيت‌های نامناسب طولانی</a:t>
            </a:r>
          </a:p>
          <a:p>
            <a:pPr lvl="1" eaLnBrk="1" hangingPunct="1">
              <a:lnSpc>
                <a:spcPct val="90000"/>
              </a:lnSpc>
            </a:pPr>
            <a:r>
              <a:rPr lang="fa-IR" sz="2000" b="1" smtClean="0"/>
              <a:t>طراحی نامناسب ابزارها</a:t>
            </a:r>
          </a:p>
          <a:p>
            <a:pPr lvl="1" eaLnBrk="1" hangingPunct="1">
              <a:lnSpc>
                <a:spcPct val="90000"/>
              </a:lnSpc>
            </a:pPr>
            <a:r>
              <a:rPr lang="fa-IR" sz="2000" b="1" smtClean="0"/>
              <a:t>چیدمان نامناسب اجزای محیط کاری</a:t>
            </a:r>
          </a:p>
          <a:p>
            <a:pPr lvl="1" eaLnBrk="1" hangingPunct="1">
              <a:lnSpc>
                <a:spcPct val="90000"/>
              </a:lnSpc>
            </a:pPr>
            <a:r>
              <a:rPr lang="fa-IR" sz="2000" b="1" smtClean="0"/>
              <a:t>وجود موانع و اجزای اضافی در محیط کار</a:t>
            </a:r>
          </a:p>
          <a:p>
            <a:pPr eaLnBrk="1" hangingPunct="1">
              <a:lnSpc>
                <a:spcPct val="90000"/>
              </a:lnSpc>
            </a:pPr>
            <a:r>
              <a:rPr lang="fa-IR" sz="2400" b="1" smtClean="0"/>
              <a:t>2. کاهش استرس تماسی	</a:t>
            </a:r>
          </a:p>
          <a:p>
            <a:pPr lvl="1" eaLnBrk="1" hangingPunct="1">
              <a:lnSpc>
                <a:spcPct val="90000"/>
              </a:lnSpc>
            </a:pPr>
            <a:r>
              <a:rPr lang="fa-IR" sz="2000" b="1" smtClean="0"/>
              <a:t>استفاده از سطوح حمايتی (تکيه‌گاه) که بايد نرم و دارای لبه‌های گرد باشد.</a:t>
            </a:r>
          </a:p>
          <a:p>
            <a:pPr eaLnBrk="1" hangingPunct="1">
              <a:lnSpc>
                <a:spcPct val="90000"/>
              </a:lnSpc>
            </a:pPr>
            <a:r>
              <a:rPr lang="fa-IR" sz="2400" b="1" smtClean="0"/>
              <a:t>3. طراحیِ ايستگاه کاری بر اساس ابعاد بدنی</a:t>
            </a:r>
          </a:p>
          <a:p>
            <a:pPr lvl="1" eaLnBrk="1" hangingPunct="1">
              <a:lnSpc>
                <a:spcPct val="90000"/>
              </a:lnSpc>
            </a:pPr>
            <a:r>
              <a:rPr lang="fa-IR" sz="2000" b="1" smtClean="0"/>
              <a:t>کاربر بتواند به تمام اجزا، ابزارها، صفحه کليدها، کنترل‌ها و... بدونِ خم شدن روی سطح کار، و خم شدن يا چرخش تنه، دسترسی داشته باشد. </a:t>
            </a:r>
          </a:p>
          <a:p>
            <a:pPr lvl="1" eaLnBrk="1" hangingPunct="1">
              <a:lnSpc>
                <a:spcPct val="90000"/>
              </a:lnSpc>
            </a:pPr>
            <a:r>
              <a:rPr lang="fa-IR" sz="2000" b="1" smtClean="0"/>
              <a:t>محدودة دسترسی در حد آرنج يا محدودة دسترسیِ اوليه یا تکراری برای کارهای معمول</a:t>
            </a:r>
          </a:p>
          <a:p>
            <a:pPr lvl="1" eaLnBrk="1" hangingPunct="1">
              <a:lnSpc>
                <a:spcPct val="90000"/>
              </a:lnSpc>
            </a:pPr>
            <a:r>
              <a:rPr lang="fa-IR" sz="2000" b="1" smtClean="0"/>
              <a:t>محدودة دسترسیِ در حد کل بازو يا محدودة دسترسیِ ثانويه برای کارهای گاهگاهی</a:t>
            </a:r>
          </a:p>
          <a:p>
            <a:pPr eaLnBrk="1" hangingPunct="1">
              <a:lnSpc>
                <a:spcPct val="90000"/>
              </a:lnSpc>
            </a:pPr>
            <a:r>
              <a:rPr lang="fa-IR" sz="2400" b="1" smtClean="0"/>
              <a:t>4. اجتناب از وضعيت‌های ايستای بدن: تنوع کاری و ورزش</a:t>
            </a:r>
            <a:endParaRPr lang="en-US" sz="2400" b="1" smtClean="0"/>
          </a:p>
          <a:p>
            <a:pPr eaLnBrk="1" hangingPunct="1">
              <a:lnSpc>
                <a:spcPct val="90000"/>
              </a:lnSpc>
            </a:pPr>
            <a:endParaRPr 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fade">
                                      <p:cBhvr>
                                        <p:cTn id="7" dur="800" decel="100000"/>
                                        <p:tgtEl>
                                          <p:spTgt spid="189443">
                                            <p:txEl>
                                              <p:pRg st="0" end="0"/>
                                            </p:txEl>
                                          </p:spTgt>
                                        </p:tgtEl>
                                      </p:cBhvr>
                                    </p:animEffect>
                                    <p:anim calcmode="lin" valueType="num">
                                      <p:cBhvr>
                                        <p:cTn id="8" dur="800" decel="100000" fill="hold"/>
                                        <p:tgtEl>
                                          <p:spTgt spid="1894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94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94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9443">
                                            <p:txEl>
                                              <p:pRg st="1" end="1"/>
                                            </p:txEl>
                                          </p:spTgt>
                                        </p:tgtEl>
                                        <p:attrNameLst>
                                          <p:attrName>style.visibility</p:attrName>
                                        </p:attrNameLst>
                                      </p:cBhvr>
                                      <p:to>
                                        <p:strVal val="visible"/>
                                      </p:to>
                                    </p:set>
                                    <p:animEffect transition="in" filter="fade">
                                      <p:cBhvr>
                                        <p:cTn id="17" dur="800" decel="100000"/>
                                        <p:tgtEl>
                                          <p:spTgt spid="189443">
                                            <p:txEl>
                                              <p:pRg st="1" end="1"/>
                                            </p:txEl>
                                          </p:spTgt>
                                        </p:tgtEl>
                                      </p:cBhvr>
                                    </p:animEffect>
                                    <p:anim calcmode="lin" valueType="num">
                                      <p:cBhvr>
                                        <p:cTn id="18" dur="800" decel="100000" fill="hold"/>
                                        <p:tgtEl>
                                          <p:spTgt spid="18944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944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944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944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94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9443">
                                            <p:txEl>
                                              <p:pRg st="2" end="2"/>
                                            </p:txEl>
                                          </p:spTgt>
                                        </p:tgtEl>
                                        <p:attrNameLst>
                                          <p:attrName>style.visibility</p:attrName>
                                        </p:attrNameLst>
                                      </p:cBhvr>
                                      <p:to>
                                        <p:strVal val="visible"/>
                                      </p:to>
                                    </p:set>
                                    <p:animEffect transition="in" filter="fade">
                                      <p:cBhvr>
                                        <p:cTn id="27" dur="800" decel="100000"/>
                                        <p:tgtEl>
                                          <p:spTgt spid="189443">
                                            <p:txEl>
                                              <p:pRg st="2" end="2"/>
                                            </p:txEl>
                                          </p:spTgt>
                                        </p:tgtEl>
                                      </p:cBhvr>
                                    </p:animEffect>
                                    <p:anim calcmode="lin" valueType="num">
                                      <p:cBhvr>
                                        <p:cTn id="28" dur="800" decel="100000" fill="hold"/>
                                        <p:tgtEl>
                                          <p:spTgt spid="18944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944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944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944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94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9443">
                                            <p:txEl>
                                              <p:pRg st="3" end="3"/>
                                            </p:txEl>
                                          </p:spTgt>
                                        </p:tgtEl>
                                        <p:attrNameLst>
                                          <p:attrName>style.visibility</p:attrName>
                                        </p:attrNameLst>
                                      </p:cBhvr>
                                      <p:to>
                                        <p:strVal val="visible"/>
                                      </p:to>
                                    </p:set>
                                    <p:animEffect transition="in" filter="fade">
                                      <p:cBhvr>
                                        <p:cTn id="37" dur="800" decel="100000"/>
                                        <p:tgtEl>
                                          <p:spTgt spid="189443">
                                            <p:txEl>
                                              <p:pRg st="3" end="3"/>
                                            </p:txEl>
                                          </p:spTgt>
                                        </p:tgtEl>
                                      </p:cBhvr>
                                    </p:animEffect>
                                    <p:anim calcmode="lin" valueType="num">
                                      <p:cBhvr>
                                        <p:cTn id="38" dur="800" decel="100000" fill="hold"/>
                                        <p:tgtEl>
                                          <p:spTgt spid="18944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944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944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944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94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89443">
                                            <p:txEl>
                                              <p:pRg st="4" end="4"/>
                                            </p:txEl>
                                          </p:spTgt>
                                        </p:tgtEl>
                                        <p:attrNameLst>
                                          <p:attrName>style.visibility</p:attrName>
                                        </p:attrNameLst>
                                      </p:cBhvr>
                                      <p:to>
                                        <p:strVal val="visible"/>
                                      </p:to>
                                    </p:set>
                                    <p:animEffect transition="in" filter="fade">
                                      <p:cBhvr>
                                        <p:cTn id="47" dur="800" decel="100000"/>
                                        <p:tgtEl>
                                          <p:spTgt spid="189443">
                                            <p:txEl>
                                              <p:pRg st="4" end="4"/>
                                            </p:txEl>
                                          </p:spTgt>
                                        </p:tgtEl>
                                      </p:cBhvr>
                                    </p:animEffect>
                                    <p:anim calcmode="lin" valueType="num">
                                      <p:cBhvr>
                                        <p:cTn id="48" dur="800" decel="100000" fill="hold"/>
                                        <p:tgtEl>
                                          <p:spTgt spid="18944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8944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8944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8944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894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89443">
                                            <p:txEl>
                                              <p:pRg st="5" end="5"/>
                                            </p:txEl>
                                          </p:spTgt>
                                        </p:tgtEl>
                                        <p:attrNameLst>
                                          <p:attrName>style.visibility</p:attrName>
                                        </p:attrNameLst>
                                      </p:cBhvr>
                                      <p:to>
                                        <p:strVal val="visible"/>
                                      </p:to>
                                    </p:set>
                                    <p:animEffect transition="in" filter="fade">
                                      <p:cBhvr>
                                        <p:cTn id="57" dur="800" decel="100000"/>
                                        <p:tgtEl>
                                          <p:spTgt spid="189443">
                                            <p:txEl>
                                              <p:pRg st="5" end="5"/>
                                            </p:txEl>
                                          </p:spTgt>
                                        </p:tgtEl>
                                      </p:cBhvr>
                                    </p:animEffect>
                                    <p:anim calcmode="lin" valueType="num">
                                      <p:cBhvr>
                                        <p:cTn id="58" dur="800" decel="100000" fill="hold"/>
                                        <p:tgtEl>
                                          <p:spTgt spid="18944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8944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8944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8944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894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89443">
                                            <p:txEl>
                                              <p:pRg st="6" end="6"/>
                                            </p:txEl>
                                          </p:spTgt>
                                        </p:tgtEl>
                                        <p:attrNameLst>
                                          <p:attrName>style.visibility</p:attrName>
                                        </p:attrNameLst>
                                      </p:cBhvr>
                                      <p:to>
                                        <p:strVal val="visible"/>
                                      </p:to>
                                    </p:set>
                                    <p:animEffect transition="in" filter="fade">
                                      <p:cBhvr>
                                        <p:cTn id="67" dur="800" decel="100000"/>
                                        <p:tgtEl>
                                          <p:spTgt spid="189443">
                                            <p:txEl>
                                              <p:pRg st="6" end="6"/>
                                            </p:txEl>
                                          </p:spTgt>
                                        </p:tgtEl>
                                      </p:cBhvr>
                                    </p:animEffect>
                                    <p:anim calcmode="lin" valueType="num">
                                      <p:cBhvr>
                                        <p:cTn id="68" dur="800" decel="100000" fill="hold"/>
                                        <p:tgtEl>
                                          <p:spTgt spid="18944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8944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8944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8944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8944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189443">
                                            <p:txEl>
                                              <p:pRg st="7" end="7"/>
                                            </p:txEl>
                                          </p:spTgt>
                                        </p:tgtEl>
                                        <p:attrNameLst>
                                          <p:attrName>style.visibility</p:attrName>
                                        </p:attrNameLst>
                                      </p:cBhvr>
                                      <p:to>
                                        <p:strVal val="visible"/>
                                      </p:to>
                                    </p:set>
                                    <p:animEffect transition="in" filter="fade">
                                      <p:cBhvr>
                                        <p:cTn id="77" dur="800" decel="100000"/>
                                        <p:tgtEl>
                                          <p:spTgt spid="189443">
                                            <p:txEl>
                                              <p:pRg st="7" end="7"/>
                                            </p:txEl>
                                          </p:spTgt>
                                        </p:tgtEl>
                                      </p:cBhvr>
                                    </p:animEffect>
                                    <p:anim calcmode="lin" valueType="num">
                                      <p:cBhvr>
                                        <p:cTn id="78" dur="800" decel="100000" fill="hold"/>
                                        <p:tgtEl>
                                          <p:spTgt spid="18944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8944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8944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8944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8944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189443">
                                            <p:txEl>
                                              <p:pRg st="8" end="8"/>
                                            </p:txEl>
                                          </p:spTgt>
                                        </p:tgtEl>
                                        <p:attrNameLst>
                                          <p:attrName>style.visibility</p:attrName>
                                        </p:attrNameLst>
                                      </p:cBhvr>
                                      <p:to>
                                        <p:strVal val="visible"/>
                                      </p:to>
                                    </p:set>
                                    <p:animEffect transition="in" filter="fade">
                                      <p:cBhvr>
                                        <p:cTn id="87" dur="800" decel="100000"/>
                                        <p:tgtEl>
                                          <p:spTgt spid="189443">
                                            <p:txEl>
                                              <p:pRg st="8" end="8"/>
                                            </p:txEl>
                                          </p:spTgt>
                                        </p:tgtEl>
                                      </p:cBhvr>
                                    </p:animEffect>
                                    <p:anim calcmode="lin" valueType="num">
                                      <p:cBhvr>
                                        <p:cTn id="88" dur="800" decel="100000" fill="hold"/>
                                        <p:tgtEl>
                                          <p:spTgt spid="189443">
                                            <p:txEl>
                                              <p:pRg st="8" end="8"/>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189443">
                                            <p:txEl>
                                              <p:pRg st="8" end="8"/>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189443">
                                            <p:txEl>
                                              <p:pRg st="8" end="8"/>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89443">
                                            <p:txEl>
                                              <p:pRg st="8" end="8"/>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8944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189443">
                                            <p:txEl>
                                              <p:pRg st="9" end="9"/>
                                            </p:txEl>
                                          </p:spTgt>
                                        </p:tgtEl>
                                        <p:attrNameLst>
                                          <p:attrName>style.visibility</p:attrName>
                                        </p:attrNameLst>
                                      </p:cBhvr>
                                      <p:to>
                                        <p:strVal val="visible"/>
                                      </p:to>
                                    </p:set>
                                    <p:animEffect transition="in" filter="fade">
                                      <p:cBhvr>
                                        <p:cTn id="97" dur="800" decel="100000"/>
                                        <p:tgtEl>
                                          <p:spTgt spid="189443">
                                            <p:txEl>
                                              <p:pRg st="9" end="9"/>
                                            </p:txEl>
                                          </p:spTgt>
                                        </p:tgtEl>
                                      </p:cBhvr>
                                    </p:animEffect>
                                    <p:anim calcmode="lin" valueType="num">
                                      <p:cBhvr>
                                        <p:cTn id="98" dur="800" decel="100000" fill="hold"/>
                                        <p:tgtEl>
                                          <p:spTgt spid="189443">
                                            <p:txEl>
                                              <p:pRg st="9" end="9"/>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189443">
                                            <p:txEl>
                                              <p:pRg st="9" end="9"/>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189443">
                                            <p:txEl>
                                              <p:pRg st="9" end="9"/>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89443">
                                            <p:txEl>
                                              <p:pRg st="9" end="9"/>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89443">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189443">
                                            <p:txEl>
                                              <p:pRg st="10" end="10"/>
                                            </p:txEl>
                                          </p:spTgt>
                                        </p:tgtEl>
                                        <p:attrNameLst>
                                          <p:attrName>style.visibility</p:attrName>
                                        </p:attrNameLst>
                                      </p:cBhvr>
                                      <p:to>
                                        <p:strVal val="visible"/>
                                      </p:to>
                                    </p:set>
                                    <p:animEffect transition="in" filter="fade">
                                      <p:cBhvr>
                                        <p:cTn id="107" dur="800" decel="100000"/>
                                        <p:tgtEl>
                                          <p:spTgt spid="189443">
                                            <p:txEl>
                                              <p:pRg st="10" end="10"/>
                                            </p:txEl>
                                          </p:spTgt>
                                        </p:tgtEl>
                                      </p:cBhvr>
                                    </p:animEffect>
                                    <p:anim calcmode="lin" valueType="num">
                                      <p:cBhvr>
                                        <p:cTn id="108" dur="800" decel="100000" fill="hold"/>
                                        <p:tgtEl>
                                          <p:spTgt spid="189443">
                                            <p:txEl>
                                              <p:pRg st="10" end="10"/>
                                            </p:txEl>
                                          </p:spTgt>
                                        </p:tgtEl>
                                        <p:attrNameLst>
                                          <p:attrName>style.rotation</p:attrName>
                                        </p:attrNameLst>
                                      </p:cBhvr>
                                      <p:tavLst>
                                        <p:tav tm="0">
                                          <p:val>
                                            <p:fltVal val="-90"/>
                                          </p:val>
                                        </p:tav>
                                        <p:tav tm="100000">
                                          <p:val>
                                            <p:fltVal val="0"/>
                                          </p:val>
                                        </p:tav>
                                      </p:tavLst>
                                    </p:anim>
                                    <p:anim calcmode="lin" valueType="num">
                                      <p:cBhvr>
                                        <p:cTn id="109" dur="800" decel="100000" fill="hold"/>
                                        <p:tgtEl>
                                          <p:spTgt spid="189443">
                                            <p:txEl>
                                              <p:pRg st="10" end="10"/>
                                            </p:txEl>
                                          </p:spTgt>
                                        </p:tgtEl>
                                        <p:attrNameLst>
                                          <p:attrName>ppt_x</p:attrName>
                                        </p:attrNameLst>
                                      </p:cBhvr>
                                      <p:tavLst>
                                        <p:tav tm="0">
                                          <p:val>
                                            <p:strVal val="#ppt_x+0.4"/>
                                          </p:val>
                                        </p:tav>
                                        <p:tav tm="100000">
                                          <p:val>
                                            <p:strVal val="#ppt_x-0.05"/>
                                          </p:val>
                                        </p:tav>
                                      </p:tavLst>
                                    </p:anim>
                                    <p:anim calcmode="lin" valueType="num">
                                      <p:cBhvr>
                                        <p:cTn id="110" dur="800" decel="100000" fill="hold"/>
                                        <p:tgtEl>
                                          <p:spTgt spid="189443">
                                            <p:txEl>
                                              <p:pRg st="10" end="10"/>
                                            </p:txEl>
                                          </p:spTgt>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189443">
                                            <p:txEl>
                                              <p:pRg st="10" end="10"/>
                                            </p:txEl>
                                          </p:spTgt>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189443">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pic>
        <p:nvPicPr>
          <p:cNvPr id="190468" name="Picture 4"/>
          <p:cNvPicPr>
            <a:picLocks noGrp="1" noChangeAspect="1" noChangeArrowheads="1"/>
          </p:cNvPicPr>
          <p:nvPr>
            <p:ph type="body" idx="1"/>
          </p:nvPr>
        </p:nvPicPr>
        <p:blipFill>
          <a:blip r:embed="rId2" cstate="print"/>
          <a:srcRect/>
          <a:stretch>
            <a:fillRect/>
          </a:stretch>
        </p:blipFill>
        <p:spPr>
          <a:xfrm>
            <a:off x="250825" y="260350"/>
            <a:ext cx="8893175" cy="6307138"/>
          </a:xfr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fade">
                                      <p:cBhvr>
                                        <p:cTn id="7" dur="800" decel="100000"/>
                                        <p:tgtEl>
                                          <p:spTgt spid="190468"/>
                                        </p:tgtEl>
                                      </p:cBhvr>
                                    </p:animEffect>
                                    <p:anim calcmode="lin" valueType="num">
                                      <p:cBhvr>
                                        <p:cTn id="8" dur="800" decel="100000" fill="hold"/>
                                        <p:tgtEl>
                                          <p:spTgt spid="190468"/>
                                        </p:tgtEl>
                                        <p:attrNameLst>
                                          <p:attrName>style.rotation</p:attrName>
                                        </p:attrNameLst>
                                      </p:cBhvr>
                                      <p:tavLst>
                                        <p:tav tm="0">
                                          <p:val>
                                            <p:fltVal val="-90"/>
                                          </p:val>
                                        </p:tav>
                                        <p:tav tm="100000">
                                          <p:val>
                                            <p:fltVal val="0"/>
                                          </p:val>
                                        </p:tav>
                                      </p:tavLst>
                                    </p:anim>
                                    <p:anim calcmode="lin" valueType="num">
                                      <p:cBhvr>
                                        <p:cTn id="9" dur="800" decel="100000" fill="hold"/>
                                        <p:tgtEl>
                                          <p:spTgt spid="190468"/>
                                        </p:tgtEl>
                                        <p:attrNameLst>
                                          <p:attrName>ppt_x</p:attrName>
                                        </p:attrNameLst>
                                      </p:cBhvr>
                                      <p:tavLst>
                                        <p:tav tm="0">
                                          <p:val>
                                            <p:strVal val="#ppt_x+0.4"/>
                                          </p:val>
                                        </p:tav>
                                        <p:tav tm="100000">
                                          <p:val>
                                            <p:strVal val="#ppt_x-0.05"/>
                                          </p:val>
                                        </p:tav>
                                      </p:tavLst>
                                    </p:anim>
                                    <p:anim calcmode="lin" valueType="num">
                                      <p:cBhvr>
                                        <p:cTn id="10" dur="800" decel="100000" fill="hold"/>
                                        <p:tgtEl>
                                          <p:spTgt spid="1904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04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04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91491" name="Rectangle 3"/>
          <p:cNvSpPr>
            <a:spLocks noGrp="1" noChangeArrowheads="1"/>
          </p:cNvSpPr>
          <p:nvPr>
            <p:ph type="body" idx="1"/>
          </p:nvPr>
        </p:nvSpPr>
        <p:spPr/>
        <p:txBody>
          <a:bodyPr/>
          <a:lstStyle/>
          <a:p>
            <a:pPr eaLnBrk="1" hangingPunct="1">
              <a:lnSpc>
                <a:spcPct val="90000"/>
              </a:lnSpc>
            </a:pPr>
            <a:r>
              <a:rPr lang="fa-IR" sz="2000" b="1" smtClean="0"/>
              <a:t>برای طراحیِ محيط کاری ايمن و با حداقل مواجهات لازم است اصولی رعايت شود. </a:t>
            </a:r>
          </a:p>
          <a:p>
            <a:pPr eaLnBrk="1" hangingPunct="1">
              <a:lnSpc>
                <a:spcPct val="90000"/>
              </a:lnSpc>
            </a:pPr>
            <a:r>
              <a:rPr lang="fa-IR" sz="2000" b="1" smtClean="0"/>
              <a:t>سر و گردن به حالت عمودی و در يک خط با ستون مهره‌ها قرار گيرند (نه به صورت خم شده يا چرخيده)</a:t>
            </a:r>
          </a:p>
          <a:p>
            <a:pPr eaLnBrk="1" hangingPunct="1">
              <a:lnSpc>
                <a:spcPct val="90000"/>
              </a:lnSpc>
            </a:pPr>
            <a:r>
              <a:rPr lang="fa-IR" sz="2000" b="1" smtClean="0"/>
              <a:t>سر و گردن و تنه رو به جلو باشند (نه به صورت چرخيده)</a:t>
            </a:r>
          </a:p>
          <a:p>
            <a:pPr eaLnBrk="1" hangingPunct="1">
              <a:lnSpc>
                <a:spcPct val="90000"/>
              </a:lnSpc>
            </a:pPr>
            <a:r>
              <a:rPr lang="fa-IR" sz="2000" b="1" smtClean="0"/>
              <a:t>تنه چه در حالت ايستاده و چه در حالت نشسته، عمود بر زمين باشد (ممکن است 20 تا 30 درجه نسبت به خط عمود به طرف عقب روی پشتی صندلی قرار گيرد، اما نه به جلو)</a:t>
            </a:r>
          </a:p>
          <a:p>
            <a:pPr eaLnBrk="1" hangingPunct="1">
              <a:lnSpc>
                <a:spcPct val="90000"/>
              </a:lnSpc>
            </a:pPr>
            <a:r>
              <a:rPr lang="fa-IR" sz="2000" b="1" smtClean="0"/>
              <a:t>در حالت نشسته کمر بايد کاملاً توسط يک تکيه‌گاه حمايت شود</a:t>
            </a:r>
          </a:p>
          <a:p>
            <a:pPr eaLnBrk="1" hangingPunct="1">
              <a:lnSpc>
                <a:spcPct val="90000"/>
              </a:lnSpc>
            </a:pPr>
            <a:r>
              <a:rPr lang="fa-IR" sz="2000" b="1" smtClean="0"/>
              <a:t>شانه‌ها و قسمت فوقانی بازوها در يک خط با تنه، تقريباً عمود بر زمين و راحت قرار گيرند (نه به صورت بالا رفته يا کشيده شده به جلو)</a:t>
            </a:r>
          </a:p>
          <a:p>
            <a:pPr eaLnBrk="1" hangingPunct="1">
              <a:lnSpc>
                <a:spcPct val="90000"/>
              </a:lnSpc>
            </a:pPr>
            <a:r>
              <a:rPr lang="fa-IR" sz="2000" b="1" smtClean="0"/>
              <a:t>قسمت فوقانی بازوها و آرنج‌ها نزديک بدن، بدون انحراف به اطراف، جلو يا بالای سر قرار گيرند. آرنج‌ها بايد در زاوية بين 90 تا 120 درجه در حالت فلکسيون باشند</a:t>
            </a:r>
          </a:p>
          <a:p>
            <a:pPr eaLnBrk="1" hangingPunct="1">
              <a:lnSpc>
                <a:spcPct val="90000"/>
              </a:lnSpc>
            </a:pPr>
            <a:r>
              <a:rPr lang="fa-IR" sz="2000" b="1" smtClean="0"/>
              <a:t>ساعدها تقريباً موازی با زمين قرار گيرند</a:t>
            </a:r>
          </a:p>
          <a:p>
            <a:pPr eaLnBrk="1" hangingPunct="1">
              <a:lnSpc>
                <a:spcPct val="90000"/>
              </a:lnSpc>
            </a:pPr>
            <a:endParaRPr lang="en-US" sz="2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p:cTn id="7" dur="500" fill="hold"/>
                                        <p:tgtEl>
                                          <p:spTgt spid="19149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19149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19149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19149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91491">
                                            <p:txEl>
                                              <p:pRg st="1" end="1"/>
                                            </p:txEl>
                                          </p:spTgt>
                                        </p:tgtEl>
                                        <p:attrNameLst>
                                          <p:attrName>style.visibility</p:attrName>
                                        </p:attrNameLst>
                                      </p:cBhvr>
                                      <p:to>
                                        <p:strVal val="visible"/>
                                      </p:to>
                                    </p:set>
                                    <p:anim calcmode="lin" valueType="num">
                                      <p:cBhvr>
                                        <p:cTn id="16" dur="500" fill="hold"/>
                                        <p:tgtEl>
                                          <p:spTgt spid="191491">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191491">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91491">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19149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191491">
                                            <p:txEl>
                                              <p:pRg st="2" end="2"/>
                                            </p:txEl>
                                          </p:spTgt>
                                        </p:tgtEl>
                                        <p:attrNameLst>
                                          <p:attrName>style.visibility</p:attrName>
                                        </p:attrNameLst>
                                      </p:cBhvr>
                                      <p:to>
                                        <p:strVal val="visible"/>
                                      </p:to>
                                    </p:set>
                                    <p:anim calcmode="lin" valueType="num">
                                      <p:cBhvr>
                                        <p:cTn id="25" dur="500" fill="hold"/>
                                        <p:tgtEl>
                                          <p:spTgt spid="191491">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191491">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19149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91491">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19149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191491">
                                            <p:txEl>
                                              <p:pRg st="3" end="3"/>
                                            </p:txEl>
                                          </p:spTgt>
                                        </p:tgtEl>
                                        <p:attrNameLst>
                                          <p:attrName>style.visibility</p:attrName>
                                        </p:attrNameLst>
                                      </p:cBhvr>
                                      <p:to>
                                        <p:strVal val="visible"/>
                                      </p:to>
                                    </p:set>
                                    <p:anim calcmode="lin" valueType="num">
                                      <p:cBhvr>
                                        <p:cTn id="34" dur="500" fill="hold"/>
                                        <p:tgtEl>
                                          <p:spTgt spid="191491">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191491">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1914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91491">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19149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191491">
                                            <p:txEl>
                                              <p:pRg st="4" end="4"/>
                                            </p:txEl>
                                          </p:spTgt>
                                        </p:tgtEl>
                                        <p:attrNameLst>
                                          <p:attrName>style.visibility</p:attrName>
                                        </p:attrNameLst>
                                      </p:cBhvr>
                                      <p:to>
                                        <p:strVal val="visible"/>
                                      </p:to>
                                    </p:set>
                                    <p:anim calcmode="lin" valueType="num">
                                      <p:cBhvr>
                                        <p:cTn id="43" dur="500" fill="hold"/>
                                        <p:tgtEl>
                                          <p:spTgt spid="191491">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191491">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191491">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91491">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19149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191491">
                                            <p:txEl>
                                              <p:pRg st="5" end="5"/>
                                            </p:txEl>
                                          </p:spTgt>
                                        </p:tgtEl>
                                        <p:attrNameLst>
                                          <p:attrName>style.visibility</p:attrName>
                                        </p:attrNameLst>
                                      </p:cBhvr>
                                      <p:to>
                                        <p:strVal val="visible"/>
                                      </p:to>
                                    </p:set>
                                    <p:anim calcmode="lin" valueType="num">
                                      <p:cBhvr>
                                        <p:cTn id="52" dur="500" fill="hold"/>
                                        <p:tgtEl>
                                          <p:spTgt spid="191491">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191491">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191491">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91491">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191491">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191491">
                                            <p:txEl>
                                              <p:pRg st="6" end="6"/>
                                            </p:txEl>
                                          </p:spTgt>
                                        </p:tgtEl>
                                        <p:attrNameLst>
                                          <p:attrName>style.visibility</p:attrName>
                                        </p:attrNameLst>
                                      </p:cBhvr>
                                      <p:to>
                                        <p:strVal val="visible"/>
                                      </p:to>
                                    </p:set>
                                    <p:anim calcmode="lin" valueType="num">
                                      <p:cBhvr>
                                        <p:cTn id="61" dur="500" fill="hold"/>
                                        <p:tgtEl>
                                          <p:spTgt spid="191491">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191491">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191491">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91491">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191491">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191491">
                                            <p:txEl>
                                              <p:pRg st="7" end="7"/>
                                            </p:txEl>
                                          </p:spTgt>
                                        </p:tgtEl>
                                        <p:attrNameLst>
                                          <p:attrName>style.visibility</p:attrName>
                                        </p:attrNameLst>
                                      </p:cBhvr>
                                      <p:to>
                                        <p:strVal val="visible"/>
                                      </p:to>
                                    </p:set>
                                    <p:anim calcmode="lin" valueType="num">
                                      <p:cBhvr>
                                        <p:cTn id="70" dur="500" fill="hold"/>
                                        <p:tgtEl>
                                          <p:spTgt spid="191491">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191491">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191491">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191491">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191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88419" name="Rectangle 3"/>
          <p:cNvSpPr>
            <a:spLocks noGrp="1" noChangeArrowheads="1"/>
          </p:cNvSpPr>
          <p:nvPr>
            <p:ph type="body" idx="1"/>
          </p:nvPr>
        </p:nvSpPr>
        <p:spPr/>
        <p:txBody>
          <a:bodyPr/>
          <a:lstStyle/>
          <a:p>
            <a:pPr eaLnBrk="1" hangingPunct="1"/>
            <a:r>
              <a:rPr lang="fa-IR" sz="2400" b="1" smtClean="0"/>
              <a:t>مچ‌ها و دست‌ها در حالت مستقيم و در يک خط با ساعدها قرار گيرند، بدون خم شدن به بالا، پايين، و طرفين</a:t>
            </a:r>
          </a:p>
          <a:p>
            <a:pPr eaLnBrk="1" hangingPunct="1"/>
            <a:r>
              <a:rPr lang="fa-IR" sz="2400" b="1" smtClean="0"/>
              <a:t>ران‌ها موازی با زمين و ساق‌ها تا حد امکان عمود بر زمين قرار گيرند (ممکن است ران‌ها کمی بالاتر از زانوها قرار گيرند)</a:t>
            </a:r>
          </a:p>
          <a:p>
            <a:pPr eaLnBrk="1" hangingPunct="1"/>
            <a:r>
              <a:rPr lang="fa-IR" sz="2400" b="1" smtClean="0"/>
              <a:t>پاها صاف روی زمين باشند يا روی يک زيرپاييِ ثابت قرار گيرند</a:t>
            </a:r>
          </a:p>
          <a:p>
            <a:pPr eaLnBrk="1" hangingPunct="1"/>
            <a:r>
              <a:rPr lang="fa-IR" sz="2400" b="1" smtClean="0"/>
              <a:t>ايستگاه کاری و تجهيزات قابليت تنظيم کافی داشته باشند تا کاربر در وضعيت کاریِ ايمن قرار گيرد و هنگام کار بتواند تغييراتی در وضعيت بدنش ايجاد کند</a:t>
            </a:r>
          </a:p>
          <a:p>
            <a:pPr eaLnBrk="1" hangingPunct="1"/>
            <a:r>
              <a:rPr lang="fa-IR" sz="2400" b="1" smtClean="0"/>
              <a:t>ايستگاه کاری و تجهيزات و لوازم فرعی در شرايط کاریِ مناسب باشند و به خوبی کار کنند</a:t>
            </a:r>
          </a:p>
          <a:p>
            <a:pPr eaLnBrk="1" hangingPunct="1"/>
            <a:r>
              <a:rPr lang="en-US" sz="2400" b="1" smtClean="0"/>
              <a:t/>
            </a:r>
            <a:br>
              <a:rPr lang="en-US" sz="2400" b="1" smtClean="0"/>
            </a:br>
            <a:endParaRPr 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dissolve">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dissolve">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dissolve">
                                      <p:cBhvr>
                                        <p:cTn id="17" dur="500"/>
                                        <p:tgtEl>
                                          <p:spTgt spid="188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dissolve">
                                      <p:cBhvr>
                                        <p:cTn id="22" dur="500"/>
                                        <p:tgtEl>
                                          <p:spTgt spid="188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8419">
                                            <p:txEl>
                                              <p:pRg st="4" end="4"/>
                                            </p:txEl>
                                          </p:spTgt>
                                        </p:tgtEl>
                                        <p:attrNameLst>
                                          <p:attrName>style.visibility</p:attrName>
                                        </p:attrNameLst>
                                      </p:cBhvr>
                                      <p:to>
                                        <p:strVal val="visible"/>
                                      </p:to>
                                    </p:set>
                                    <p:animEffect transition="in" filter="dissolve">
                                      <p:cBhvr>
                                        <p:cTn id="27" dur="500"/>
                                        <p:tgtEl>
                                          <p:spTgt spid="188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8419">
                                            <p:txEl>
                                              <p:pRg st="5" end="5"/>
                                            </p:txEl>
                                          </p:spTgt>
                                        </p:tgtEl>
                                        <p:attrNameLst>
                                          <p:attrName>style.visibility</p:attrName>
                                        </p:attrNameLst>
                                      </p:cBhvr>
                                      <p:to>
                                        <p:strVal val="visible"/>
                                      </p:to>
                                    </p:set>
                                    <p:animEffect transition="in" filter="dissolve">
                                      <p:cBhvr>
                                        <p:cTn id="32" dur="500"/>
                                        <p:tgtEl>
                                          <p:spTgt spid="188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b="1" dirty="0">
                <a:cs typeface="B Yekan" pitchFamily="2" charset="-78"/>
              </a:rPr>
              <a:t>Ergonomics=</a:t>
            </a:r>
            <a:r>
              <a:rPr lang="en-US" b="1" dirty="0" err="1">
                <a:cs typeface="B Yekan" pitchFamily="2" charset="-78"/>
              </a:rPr>
              <a:t>Ergo+Nomos</a:t>
            </a:r>
            <a:endParaRPr lang="en-US" b="1" dirty="0">
              <a:cs typeface="B Yekan" pitchFamily="2" charset="-78"/>
            </a:endParaRPr>
          </a:p>
        </p:txBody>
      </p:sp>
      <p:sp>
        <p:nvSpPr>
          <p:cNvPr id="3077" name="Rectangle 5"/>
          <p:cNvSpPr>
            <a:spLocks noGrp="1" noChangeArrowheads="1"/>
          </p:cNvSpPr>
          <p:nvPr>
            <p:ph type="body" idx="1"/>
          </p:nvPr>
        </p:nvSpPr>
        <p:spPr/>
        <p:txBody>
          <a:bodyPr/>
          <a:lstStyle/>
          <a:p>
            <a:pPr algn="r"/>
            <a:r>
              <a:rPr lang="fa-IR" dirty="0">
                <a:cs typeface="B Yekan" pitchFamily="2" charset="-78"/>
              </a:rPr>
              <a:t>واژه ارگونومي تركيبي از دو واژه ي يوناني ارگو (به معناي كار) و نوموس (به معناي قانون) است</a:t>
            </a:r>
            <a:r>
              <a:rPr lang="fa-IR" dirty="0" smtClean="0">
                <a:cs typeface="B Yekan" pitchFamily="2" charset="-78"/>
              </a:rPr>
              <a:t>.</a:t>
            </a:r>
          </a:p>
          <a:p>
            <a:pPr algn="r"/>
            <a:endParaRPr lang="fa-IR" dirty="0" smtClean="0">
              <a:cs typeface="B Yekan" pitchFamily="2" charset="-78"/>
            </a:endParaRPr>
          </a:p>
          <a:p>
            <a:pPr algn="r"/>
            <a:endParaRPr lang="fa-IR" dirty="0">
              <a:cs typeface="B Yekan" pitchFamily="2" charset="-78"/>
            </a:endParaRPr>
          </a:p>
          <a:p>
            <a:pPr algn="r"/>
            <a:r>
              <a:rPr lang="fa-IR" dirty="0">
                <a:cs typeface="B Yekan" pitchFamily="2" charset="-78"/>
              </a:rPr>
              <a:t>اين واژه اولين بار در سال 1857 دريك روزنامه لهستاني به كار برده شد.</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92515" name="Rectangle 3"/>
          <p:cNvSpPr>
            <a:spLocks noGrp="1" noChangeArrowheads="1"/>
          </p:cNvSpPr>
          <p:nvPr>
            <p:ph type="body" idx="1"/>
          </p:nvPr>
        </p:nvSpPr>
        <p:spPr/>
        <p:txBody>
          <a:bodyPr/>
          <a:lstStyle/>
          <a:p>
            <a:pPr eaLnBrk="1" hangingPunct="1"/>
            <a:r>
              <a:rPr lang="fa-IR" sz="2400" b="1" smtClean="0"/>
              <a:t>فعالیت‌ها طوری سازماندهی شوند که اجازه دهند کاربر استراحت‌های کوتاه مدت داشته باشد، يا گاهگاهی در کارش تنوع ايجاد کند </a:t>
            </a:r>
          </a:p>
          <a:p>
            <a:pPr eaLnBrk="1" hangingPunct="1"/>
            <a:r>
              <a:rPr lang="fa-IR" sz="2400" b="1" smtClean="0"/>
              <a:t>موقعيت وسايلي که به صورت مکرر استفاده مي‌شوند، مثل کیبورد، تلفن و ماوس در ناحية دسترسي تکراري باشد، به طوری که فرد برای دسترسی به آنها نياز به دراز کردنِ دست نداشته باشد. و وسايلی که فرد گاهی اوقات نياز به کار با آنها دارد حداکثر در محدودة دسترسیِ گاهگاهی قرار گيرند</a:t>
            </a:r>
          </a:p>
          <a:p>
            <a:pPr eaLnBrk="1" hangingPunct="1"/>
            <a:r>
              <a:rPr lang="fa-IR" sz="2400" b="1" smtClean="0"/>
              <a:t>تا حد امکان جاي وسيع و فضاي ايمن کافي براي کاربرها وجود داشته باشد تا آنها بتوانند وضعيت‌هاي تکراري کار را تغيير دهند. اين فضا بايستي آزادانه براي وسايلي از قبيل </a:t>
            </a:r>
            <a:r>
              <a:rPr lang="en-US" sz="2400" b="1" smtClean="0"/>
              <a:t>CPU</a:t>
            </a:r>
            <a:r>
              <a:rPr lang="fa-IR" sz="2400" b="1" smtClean="0"/>
              <a:t>، کتاب‌ها و ذخيره‌سازي باقي بماند.</a:t>
            </a:r>
            <a:endParaRPr lang="en-US" sz="2400" b="1" smtClean="0"/>
          </a:p>
          <a:p>
            <a:pPr eaLnBrk="1" hangingPunct="1"/>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fade">
                                      <p:cBhvr>
                                        <p:cTn id="7" dur="800" decel="100000"/>
                                        <p:tgtEl>
                                          <p:spTgt spid="192515">
                                            <p:txEl>
                                              <p:pRg st="0" end="0"/>
                                            </p:txEl>
                                          </p:spTgt>
                                        </p:tgtEl>
                                      </p:cBhvr>
                                    </p:animEffect>
                                    <p:anim calcmode="lin" valueType="num">
                                      <p:cBhvr>
                                        <p:cTn id="8" dur="800" decel="100000" fill="hold"/>
                                        <p:tgtEl>
                                          <p:spTgt spid="19251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9251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251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251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25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92515">
                                            <p:txEl>
                                              <p:pRg st="1" end="1"/>
                                            </p:txEl>
                                          </p:spTgt>
                                        </p:tgtEl>
                                        <p:attrNameLst>
                                          <p:attrName>style.visibility</p:attrName>
                                        </p:attrNameLst>
                                      </p:cBhvr>
                                      <p:to>
                                        <p:strVal val="visible"/>
                                      </p:to>
                                    </p:set>
                                    <p:animEffect transition="in" filter="fade">
                                      <p:cBhvr>
                                        <p:cTn id="17" dur="800" decel="100000"/>
                                        <p:tgtEl>
                                          <p:spTgt spid="192515">
                                            <p:txEl>
                                              <p:pRg st="1" end="1"/>
                                            </p:txEl>
                                          </p:spTgt>
                                        </p:tgtEl>
                                      </p:cBhvr>
                                    </p:animEffect>
                                    <p:anim calcmode="lin" valueType="num">
                                      <p:cBhvr>
                                        <p:cTn id="18" dur="800" decel="100000" fill="hold"/>
                                        <p:tgtEl>
                                          <p:spTgt spid="19251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9251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9251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9251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9251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92515">
                                            <p:txEl>
                                              <p:pRg st="2" end="2"/>
                                            </p:txEl>
                                          </p:spTgt>
                                        </p:tgtEl>
                                        <p:attrNameLst>
                                          <p:attrName>style.visibility</p:attrName>
                                        </p:attrNameLst>
                                      </p:cBhvr>
                                      <p:to>
                                        <p:strVal val="visible"/>
                                      </p:to>
                                    </p:set>
                                    <p:animEffect transition="in" filter="fade">
                                      <p:cBhvr>
                                        <p:cTn id="27" dur="800" decel="100000"/>
                                        <p:tgtEl>
                                          <p:spTgt spid="192515">
                                            <p:txEl>
                                              <p:pRg st="2" end="2"/>
                                            </p:txEl>
                                          </p:spTgt>
                                        </p:tgtEl>
                                      </p:cBhvr>
                                    </p:animEffect>
                                    <p:anim calcmode="lin" valueType="num">
                                      <p:cBhvr>
                                        <p:cTn id="28" dur="800" decel="100000" fill="hold"/>
                                        <p:tgtEl>
                                          <p:spTgt spid="192515">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92515">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92515">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92515">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92515">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93540" name="Picture 4"/>
          <p:cNvPicPr>
            <a:picLocks noChangeAspect="1" noChangeArrowheads="1"/>
          </p:cNvPicPr>
          <p:nvPr/>
        </p:nvPicPr>
        <p:blipFill>
          <a:blip r:embed="rId2" cstate="print"/>
          <a:srcRect/>
          <a:stretch>
            <a:fillRect/>
          </a:stretch>
        </p:blipFill>
        <p:spPr bwMode="auto">
          <a:xfrm>
            <a:off x="250825" y="73025"/>
            <a:ext cx="8893175" cy="6784975"/>
          </a:xfrm>
          <a:prstGeom prst="rect">
            <a:avLst/>
          </a:prstGeom>
          <a:noFill/>
          <a:ln w="9525" algn="ctr">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slide(fromBottom)">
                                      <p:cBhvr>
                                        <p:cTn id="7" dur="500"/>
                                        <p:tgtEl>
                                          <p:spTgt spid="19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gn="r" eaLnBrk="1" hangingPunct="1"/>
            <a:r>
              <a:rPr lang="fa-IR" smtClean="0"/>
              <a:t>اجزای مختلف ایستگاه کار اداری</a:t>
            </a:r>
            <a:endParaRPr lang="en-US" smtClean="0"/>
          </a:p>
        </p:txBody>
      </p:sp>
      <p:sp>
        <p:nvSpPr>
          <p:cNvPr id="194563" name="Rectangle 3"/>
          <p:cNvSpPr>
            <a:spLocks noGrp="1" noChangeArrowheads="1"/>
          </p:cNvSpPr>
          <p:nvPr>
            <p:ph type="body" idx="1"/>
          </p:nvPr>
        </p:nvSpPr>
        <p:spPr/>
        <p:txBody>
          <a:bodyPr/>
          <a:lstStyle/>
          <a:p>
            <a:pPr eaLnBrk="1" hangingPunct="1"/>
            <a:r>
              <a:rPr lang="fa-IR" smtClean="0"/>
              <a:t>صندلی</a:t>
            </a:r>
          </a:p>
          <a:p>
            <a:pPr eaLnBrk="1" hangingPunct="1"/>
            <a:r>
              <a:rPr lang="fa-IR" smtClean="0"/>
              <a:t>میز</a:t>
            </a:r>
          </a:p>
          <a:p>
            <a:pPr eaLnBrk="1" hangingPunct="1"/>
            <a:r>
              <a:rPr lang="fa-IR" smtClean="0"/>
              <a:t>مانیتور</a:t>
            </a:r>
          </a:p>
          <a:p>
            <a:pPr eaLnBrk="1" hangingPunct="1"/>
            <a:r>
              <a:rPr lang="fa-IR" smtClean="0"/>
              <a:t>کیبورد</a:t>
            </a:r>
          </a:p>
          <a:p>
            <a:pPr eaLnBrk="1" hangingPunct="1"/>
            <a:r>
              <a:rPr lang="fa-IR" smtClean="0"/>
              <a:t>ماوس</a:t>
            </a:r>
          </a:p>
          <a:p>
            <a:pPr eaLnBrk="1" hangingPunct="1"/>
            <a:r>
              <a:rPr lang="fa-IR" smtClean="0"/>
              <a:t>کیس</a:t>
            </a:r>
          </a:p>
          <a:p>
            <a:pPr eaLnBrk="1" hangingPunct="1"/>
            <a:r>
              <a:rPr lang="fa-IR" smtClean="0"/>
              <a:t>لپ تاپ</a:t>
            </a:r>
          </a:p>
          <a:p>
            <a:pPr eaLnBrk="1" hangingPunct="1"/>
            <a:r>
              <a:rPr lang="fa-IR" smtClean="0"/>
              <a:t>گوشی تلفن</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slide(fromBottom)">
                                      <p:cBhvr>
                                        <p:cTn id="7" dur="500"/>
                                        <p:tgtEl>
                                          <p:spTgt spid="1945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 calcmode="lin" valueType="num">
                                      <p:cBhvr additive="base">
                                        <p:cTn id="12"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563">
                                            <p:txEl>
                                              <p:pRg st="1" end="1"/>
                                            </p:txEl>
                                          </p:spTgt>
                                        </p:tgtEl>
                                        <p:attrNameLst>
                                          <p:attrName>style.visibility</p:attrName>
                                        </p:attrNameLst>
                                      </p:cBhvr>
                                      <p:to>
                                        <p:strVal val="visible"/>
                                      </p:to>
                                    </p:set>
                                    <p:anim calcmode="lin" valueType="num">
                                      <p:cBhvr additive="base">
                                        <p:cTn id="18" dur="5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4563">
                                            <p:txEl>
                                              <p:pRg st="2" end="2"/>
                                            </p:txEl>
                                          </p:spTgt>
                                        </p:tgtEl>
                                        <p:attrNameLst>
                                          <p:attrName>style.visibility</p:attrName>
                                        </p:attrNameLst>
                                      </p:cBhvr>
                                      <p:to>
                                        <p:strVal val="visible"/>
                                      </p:to>
                                    </p:set>
                                    <p:anim calcmode="lin" valueType="num">
                                      <p:cBhvr additive="base">
                                        <p:cTn id="24"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4563">
                                            <p:txEl>
                                              <p:pRg st="3" end="3"/>
                                            </p:txEl>
                                          </p:spTgt>
                                        </p:tgtEl>
                                        <p:attrNameLst>
                                          <p:attrName>style.visibility</p:attrName>
                                        </p:attrNameLst>
                                      </p:cBhvr>
                                      <p:to>
                                        <p:strVal val="visible"/>
                                      </p:to>
                                    </p:set>
                                    <p:anim calcmode="lin" valueType="num">
                                      <p:cBhvr additive="base">
                                        <p:cTn id="30" dur="5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4563">
                                            <p:txEl>
                                              <p:pRg st="4" end="4"/>
                                            </p:txEl>
                                          </p:spTgt>
                                        </p:tgtEl>
                                        <p:attrNameLst>
                                          <p:attrName>style.visibility</p:attrName>
                                        </p:attrNameLst>
                                      </p:cBhvr>
                                      <p:to>
                                        <p:strVal val="visible"/>
                                      </p:to>
                                    </p:set>
                                    <p:anim calcmode="lin" valueType="num">
                                      <p:cBhvr additive="base">
                                        <p:cTn id="36" dur="500" fill="hold"/>
                                        <p:tgtEl>
                                          <p:spTgt spid="19456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4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4563">
                                            <p:txEl>
                                              <p:pRg st="5" end="5"/>
                                            </p:txEl>
                                          </p:spTgt>
                                        </p:tgtEl>
                                        <p:attrNameLst>
                                          <p:attrName>style.visibility</p:attrName>
                                        </p:attrNameLst>
                                      </p:cBhvr>
                                      <p:to>
                                        <p:strVal val="visible"/>
                                      </p:to>
                                    </p:set>
                                    <p:anim calcmode="lin" valueType="num">
                                      <p:cBhvr additive="base">
                                        <p:cTn id="42" dur="500" fill="hold"/>
                                        <p:tgtEl>
                                          <p:spTgt spid="19456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45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4563">
                                            <p:txEl>
                                              <p:pRg st="6" end="6"/>
                                            </p:txEl>
                                          </p:spTgt>
                                        </p:tgtEl>
                                        <p:attrNameLst>
                                          <p:attrName>style.visibility</p:attrName>
                                        </p:attrNameLst>
                                      </p:cBhvr>
                                      <p:to>
                                        <p:strVal val="visible"/>
                                      </p:to>
                                    </p:set>
                                    <p:anim calcmode="lin" valueType="num">
                                      <p:cBhvr additive="base">
                                        <p:cTn id="48" dur="500" fill="hold"/>
                                        <p:tgtEl>
                                          <p:spTgt spid="19456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94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4563">
                                            <p:txEl>
                                              <p:pRg st="7" end="7"/>
                                            </p:txEl>
                                          </p:spTgt>
                                        </p:tgtEl>
                                        <p:attrNameLst>
                                          <p:attrName>style.visibility</p:attrName>
                                        </p:attrNameLst>
                                      </p:cBhvr>
                                      <p:to>
                                        <p:strVal val="visible"/>
                                      </p:to>
                                    </p:set>
                                    <p:anim calcmode="lin" valueType="num">
                                      <p:cBhvr additive="base">
                                        <p:cTn id="54" dur="500" fill="hold"/>
                                        <p:tgtEl>
                                          <p:spTgt spid="19456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94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gn="r" eaLnBrk="1" hangingPunct="1"/>
            <a:r>
              <a:rPr lang="fa-IR" smtClean="0"/>
              <a:t>صندلی</a:t>
            </a:r>
            <a:endParaRPr lang="en-US" smtClean="0"/>
          </a:p>
        </p:txBody>
      </p:sp>
      <p:pic>
        <p:nvPicPr>
          <p:cNvPr id="195588" name="Picture 4" descr="Figure 1: Adjustable chair and backrest"/>
          <p:cNvPicPr>
            <a:picLocks noGrp="1" noChangeAspect="1" noChangeArrowheads="1"/>
          </p:cNvPicPr>
          <p:nvPr>
            <p:ph type="body" idx="1"/>
          </p:nvPr>
        </p:nvPicPr>
        <p:blipFill>
          <a:blip r:embed="rId2" r:link="rId3" cstate="print"/>
          <a:srcRect/>
          <a:stretch>
            <a:fillRect/>
          </a:stretch>
        </p:blipFill>
        <p:spPr>
          <a:xfrm>
            <a:off x="3132138" y="1773238"/>
            <a:ext cx="2940050" cy="44592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800" decel="100000"/>
                                        <p:tgtEl>
                                          <p:spTgt spid="195586"/>
                                        </p:tgtEl>
                                      </p:cBhvr>
                                    </p:animEffect>
                                    <p:anim calcmode="lin" valueType="num">
                                      <p:cBhvr>
                                        <p:cTn id="8" dur="800" decel="100000" fill="hold"/>
                                        <p:tgtEl>
                                          <p:spTgt spid="195586"/>
                                        </p:tgtEl>
                                        <p:attrNameLst>
                                          <p:attrName>style.rotation</p:attrName>
                                        </p:attrNameLst>
                                      </p:cBhvr>
                                      <p:tavLst>
                                        <p:tav tm="0">
                                          <p:val>
                                            <p:fltVal val="-90"/>
                                          </p:val>
                                        </p:tav>
                                        <p:tav tm="100000">
                                          <p:val>
                                            <p:fltVal val="0"/>
                                          </p:val>
                                        </p:tav>
                                      </p:tavLst>
                                    </p:anim>
                                    <p:anim calcmode="lin" valueType="num">
                                      <p:cBhvr>
                                        <p:cTn id="9" dur="800" decel="100000" fill="hold"/>
                                        <p:tgtEl>
                                          <p:spTgt spid="195586"/>
                                        </p:tgtEl>
                                        <p:attrNameLst>
                                          <p:attrName>ppt_x</p:attrName>
                                        </p:attrNameLst>
                                      </p:cBhvr>
                                      <p:tavLst>
                                        <p:tav tm="0">
                                          <p:val>
                                            <p:strVal val="#ppt_x+0.4"/>
                                          </p:val>
                                        </p:tav>
                                        <p:tav tm="100000">
                                          <p:val>
                                            <p:strVal val="#ppt_x-0.05"/>
                                          </p:val>
                                        </p:tav>
                                      </p:tavLst>
                                    </p:anim>
                                    <p:anim calcmode="lin" valueType="num">
                                      <p:cBhvr>
                                        <p:cTn id="10" dur="800" decel="100000" fill="hold"/>
                                        <p:tgtEl>
                                          <p:spTgt spid="1955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55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558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5588"/>
                                        </p:tgtEl>
                                        <p:attrNameLst>
                                          <p:attrName>style.visibility</p:attrName>
                                        </p:attrNameLst>
                                      </p:cBhvr>
                                      <p:to>
                                        <p:strVal val="visible"/>
                                      </p:to>
                                    </p:set>
                                    <p:animEffect transition="in" filter="dissolve">
                                      <p:cBhvr>
                                        <p:cTn id="17" dur="500"/>
                                        <p:tgtEl>
                                          <p:spTgt spid="195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gn="r" eaLnBrk="1" hangingPunct="1"/>
            <a:r>
              <a:rPr lang="fa-IR" smtClean="0"/>
              <a:t>ویژگیهای صندلی ارگونومیک</a:t>
            </a:r>
            <a:endParaRPr lang="en-US" smtClean="0"/>
          </a:p>
        </p:txBody>
      </p:sp>
      <p:sp>
        <p:nvSpPr>
          <p:cNvPr id="196611" name="Rectangle 3"/>
          <p:cNvSpPr>
            <a:spLocks noGrp="1" noChangeArrowheads="1"/>
          </p:cNvSpPr>
          <p:nvPr>
            <p:ph type="body" idx="1"/>
          </p:nvPr>
        </p:nvSpPr>
        <p:spPr/>
        <p:txBody>
          <a:bodyPr/>
          <a:lstStyle/>
          <a:p>
            <a:pPr eaLnBrk="1" hangingPunct="1">
              <a:lnSpc>
                <a:spcPct val="90000"/>
              </a:lnSpc>
            </a:pPr>
            <a:r>
              <a:rPr lang="fa-IR" smtClean="0"/>
              <a:t>مهمترين بخش ايستگاه کاری </a:t>
            </a:r>
          </a:p>
          <a:p>
            <a:pPr eaLnBrk="1" hangingPunct="1">
              <a:lnSpc>
                <a:spcPct val="90000"/>
              </a:lnSpc>
            </a:pPr>
            <a:r>
              <a:rPr lang="fa-IR" smtClean="0"/>
              <a:t>25 تا 50 درصد کسانی که از صندلی‌های نامناسب استفاده می‌کنند، مبتلا به مشکلات کمر هستند. </a:t>
            </a:r>
          </a:p>
          <a:p>
            <a:pPr eaLnBrk="1" hangingPunct="1">
              <a:lnSpc>
                <a:spcPct val="90000"/>
              </a:lnSpc>
            </a:pPr>
            <a:r>
              <a:rPr lang="fa-IR" smtClean="0"/>
              <a:t>صندلی‌های اداری که در ايستگاه‌های کاری استفاده می‌شوند، در واقع جزء ابزارِ کارِ فرد هستند، نه فقط بخشی از مبلمان و برای انجام ايمن و موفق کار ضروری‌اند. </a:t>
            </a:r>
          </a:p>
          <a:p>
            <a:pPr eaLnBrk="1" hangingPunct="1">
              <a:lnSpc>
                <a:spcPct val="90000"/>
              </a:lnSpc>
            </a:pPr>
            <a:r>
              <a:rPr lang="fa-IR" smtClean="0"/>
              <a:t>رعایت اصول زیر لازم است: </a:t>
            </a:r>
          </a:p>
          <a:p>
            <a:pPr eaLnBrk="1" hangingPunct="1">
              <a:lnSpc>
                <a:spcPct val="90000"/>
              </a:lnSpc>
            </a:pPr>
            <a:r>
              <a:rPr lang="fa-IR" smtClean="0"/>
              <a:t>صندلیِ مناسب برای شغل انتخاب شود. </a:t>
            </a:r>
          </a:p>
          <a:p>
            <a:pPr eaLnBrk="1" hangingPunct="1">
              <a:lnSpc>
                <a:spcPct val="90000"/>
              </a:lnSpc>
            </a:pPr>
            <a:r>
              <a:rPr lang="fa-IR" smtClean="0"/>
              <a:t>صندلی متناسب با کاربر باشد.</a:t>
            </a:r>
          </a:p>
          <a:p>
            <a:pPr eaLnBrk="1" hangingPunct="1">
              <a:lnSpc>
                <a:spcPct val="90000"/>
              </a:lnSpc>
            </a:pPr>
            <a:r>
              <a:rPr lang="fa-IR" smtClean="0"/>
              <a:t>کاربر از آن به طرز صحيح استفاده کند.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800" decel="100000"/>
                                        <p:tgtEl>
                                          <p:spTgt spid="196610"/>
                                        </p:tgtEl>
                                      </p:cBhvr>
                                    </p:animEffect>
                                    <p:anim calcmode="lin" valueType="num">
                                      <p:cBhvr>
                                        <p:cTn id="8" dur="800" decel="100000" fill="hold"/>
                                        <p:tgtEl>
                                          <p:spTgt spid="196610"/>
                                        </p:tgtEl>
                                        <p:attrNameLst>
                                          <p:attrName>style.rotation</p:attrName>
                                        </p:attrNameLst>
                                      </p:cBhvr>
                                      <p:tavLst>
                                        <p:tav tm="0">
                                          <p:val>
                                            <p:fltVal val="-90"/>
                                          </p:val>
                                        </p:tav>
                                        <p:tav tm="100000">
                                          <p:val>
                                            <p:fltVal val="0"/>
                                          </p:val>
                                        </p:tav>
                                      </p:tavLst>
                                    </p:anim>
                                    <p:anim calcmode="lin" valueType="num">
                                      <p:cBhvr>
                                        <p:cTn id="9" dur="800" decel="100000" fill="hold"/>
                                        <p:tgtEl>
                                          <p:spTgt spid="196610"/>
                                        </p:tgtEl>
                                        <p:attrNameLst>
                                          <p:attrName>ppt_x</p:attrName>
                                        </p:attrNameLst>
                                      </p:cBhvr>
                                      <p:tavLst>
                                        <p:tav tm="0">
                                          <p:val>
                                            <p:strVal val="#ppt_x+0.4"/>
                                          </p:val>
                                        </p:tav>
                                        <p:tav tm="100000">
                                          <p:val>
                                            <p:strVal val="#ppt_x-0.05"/>
                                          </p:val>
                                        </p:tav>
                                      </p:tavLst>
                                    </p:anim>
                                    <p:anim calcmode="lin" valueType="num">
                                      <p:cBhvr>
                                        <p:cTn id="10" dur="800" decel="100000" fill="hold"/>
                                        <p:tgtEl>
                                          <p:spTgt spid="1966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66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66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196611">
                                            <p:txEl>
                                              <p:pRg st="0" end="0"/>
                                            </p:txEl>
                                          </p:spTgt>
                                        </p:tgtEl>
                                        <p:attrNameLst>
                                          <p:attrName>style.visibility</p:attrName>
                                        </p:attrNameLst>
                                      </p:cBhvr>
                                      <p:to>
                                        <p:strVal val="visible"/>
                                      </p:to>
                                    </p:set>
                                    <p:anim calcmode="lin" valueType="num">
                                      <p:cBhvr>
                                        <p:cTn id="17" dur="500" fill="hold"/>
                                        <p:tgtEl>
                                          <p:spTgt spid="196611">
                                            <p:txEl>
                                              <p:pRg st="0" end="0"/>
                                            </p:txEl>
                                          </p:spTgt>
                                        </p:tgtEl>
                                        <p:attrNameLst>
                                          <p:attrName>ppt_w</p:attrName>
                                        </p:attrNameLst>
                                      </p:cBhvr>
                                      <p:tavLst>
                                        <p:tav tm="0">
                                          <p:val>
                                            <p:strVal val="#ppt_w*2.5"/>
                                          </p:val>
                                        </p:tav>
                                        <p:tav tm="100000">
                                          <p:val>
                                            <p:strVal val="#ppt_w"/>
                                          </p:val>
                                        </p:tav>
                                      </p:tavLst>
                                    </p:anim>
                                    <p:anim calcmode="lin" valueType="num">
                                      <p:cBhvr>
                                        <p:cTn id="18" dur="500" fill="hold"/>
                                        <p:tgtEl>
                                          <p:spTgt spid="196611">
                                            <p:txEl>
                                              <p:pRg st="0" end="0"/>
                                            </p:txEl>
                                          </p:spTgt>
                                        </p:tgtEl>
                                        <p:attrNameLst>
                                          <p:attrName>ppt_h</p:attrName>
                                        </p:attrNameLst>
                                      </p:cBhvr>
                                      <p:tavLst>
                                        <p:tav tm="0">
                                          <p:val>
                                            <p:strVal val="#ppt_h*0.01"/>
                                          </p:val>
                                        </p:tav>
                                        <p:tav tm="100000">
                                          <p:val>
                                            <p:strVal val="#ppt_h"/>
                                          </p:val>
                                        </p:tav>
                                      </p:tavLst>
                                    </p:anim>
                                    <p:anim calcmode="lin" valueType="num">
                                      <p:cBhvr>
                                        <p:cTn id="19"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96611">
                                            <p:txEl>
                                              <p:pRg st="0" end="0"/>
                                            </p:txEl>
                                          </p:spTgt>
                                        </p:tgtEl>
                                        <p:attrNameLst>
                                          <p:attrName>ppt_y</p:attrName>
                                        </p:attrNameLst>
                                      </p:cBhvr>
                                      <p:tavLst>
                                        <p:tav tm="0">
                                          <p:val>
                                            <p:strVal val="#ppt_h+1"/>
                                          </p:val>
                                        </p:tav>
                                        <p:tav tm="100000">
                                          <p:val>
                                            <p:strVal val="#ppt_y"/>
                                          </p:val>
                                        </p:tav>
                                      </p:tavLst>
                                    </p:anim>
                                    <p:animEffect transition="in" filter="fade">
                                      <p:cBhvr>
                                        <p:cTn id="21" dur="500"/>
                                        <p:tgtEl>
                                          <p:spTgt spid="1966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196611">
                                            <p:txEl>
                                              <p:pRg st="1" end="1"/>
                                            </p:txEl>
                                          </p:spTgt>
                                        </p:tgtEl>
                                        <p:attrNameLst>
                                          <p:attrName>style.visibility</p:attrName>
                                        </p:attrNameLst>
                                      </p:cBhvr>
                                      <p:to>
                                        <p:strVal val="visible"/>
                                      </p:to>
                                    </p:set>
                                    <p:anim calcmode="lin" valueType="num">
                                      <p:cBhvr>
                                        <p:cTn id="26" dur="500" fill="hold"/>
                                        <p:tgtEl>
                                          <p:spTgt spid="196611">
                                            <p:txEl>
                                              <p:pRg st="1" end="1"/>
                                            </p:txEl>
                                          </p:spTgt>
                                        </p:tgtEl>
                                        <p:attrNameLst>
                                          <p:attrName>ppt_w</p:attrName>
                                        </p:attrNameLst>
                                      </p:cBhvr>
                                      <p:tavLst>
                                        <p:tav tm="0">
                                          <p:val>
                                            <p:strVal val="#ppt_w*2.5"/>
                                          </p:val>
                                        </p:tav>
                                        <p:tav tm="100000">
                                          <p:val>
                                            <p:strVal val="#ppt_w"/>
                                          </p:val>
                                        </p:tav>
                                      </p:tavLst>
                                    </p:anim>
                                    <p:anim calcmode="lin" valueType="num">
                                      <p:cBhvr>
                                        <p:cTn id="27" dur="500" fill="hold"/>
                                        <p:tgtEl>
                                          <p:spTgt spid="196611">
                                            <p:txEl>
                                              <p:pRg st="1" end="1"/>
                                            </p:txEl>
                                          </p:spTgt>
                                        </p:tgtEl>
                                        <p:attrNameLst>
                                          <p:attrName>ppt_h</p:attrName>
                                        </p:attrNameLst>
                                      </p:cBhvr>
                                      <p:tavLst>
                                        <p:tav tm="0">
                                          <p:val>
                                            <p:strVal val="#ppt_h*0.01"/>
                                          </p:val>
                                        </p:tav>
                                        <p:tav tm="100000">
                                          <p:val>
                                            <p:strVal val="#ppt_h"/>
                                          </p:val>
                                        </p:tav>
                                      </p:tavLst>
                                    </p:anim>
                                    <p:anim calcmode="lin" valueType="num">
                                      <p:cBhvr>
                                        <p:cTn id="28" dur="5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96611">
                                            <p:txEl>
                                              <p:pRg st="1" end="1"/>
                                            </p:txEl>
                                          </p:spTgt>
                                        </p:tgtEl>
                                        <p:attrNameLst>
                                          <p:attrName>ppt_y</p:attrName>
                                        </p:attrNameLst>
                                      </p:cBhvr>
                                      <p:tavLst>
                                        <p:tav tm="0">
                                          <p:val>
                                            <p:strVal val="#ppt_h+1"/>
                                          </p:val>
                                        </p:tav>
                                        <p:tav tm="100000">
                                          <p:val>
                                            <p:strVal val="#ppt_y"/>
                                          </p:val>
                                        </p:tav>
                                      </p:tavLst>
                                    </p:anim>
                                    <p:animEffect transition="in" filter="fade">
                                      <p:cBhvr>
                                        <p:cTn id="30" dur="500"/>
                                        <p:tgtEl>
                                          <p:spTgt spid="1966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196611">
                                            <p:txEl>
                                              <p:pRg st="2" end="2"/>
                                            </p:txEl>
                                          </p:spTgt>
                                        </p:tgtEl>
                                        <p:attrNameLst>
                                          <p:attrName>style.visibility</p:attrName>
                                        </p:attrNameLst>
                                      </p:cBhvr>
                                      <p:to>
                                        <p:strVal val="visible"/>
                                      </p:to>
                                    </p:set>
                                    <p:anim calcmode="lin" valueType="num">
                                      <p:cBhvr>
                                        <p:cTn id="35" dur="500" fill="hold"/>
                                        <p:tgtEl>
                                          <p:spTgt spid="196611">
                                            <p:txEl>
                                              <p:pRg st="2" end="2"/>
                                            </p:txEl>
                                          </p:spTgt>
                                        </p:tgtEl>
                                        <p:attrNameLst>
                                          <p:attrName>ppt_w</p:attrName>
                                        </p:attrNameLst>
                                      </p:cBhvr>
                                      <p:tavLst>
                                        <p:tav tm="0">
                                          <p:val>
                                            <p:strVal val="#ppt_w*2.5"/>
                                          </p:val>
                                        </p:tav>
                                        <p:tav tm="100000">
                                          <p:val>
                                            <p:strVal val="#ppt_w"/>
                                          </p:val>
                                        </p:tav>
                                      </p:tavLst>
                                    </p:anim>
                                    <p:anim calcmode="lin" valueType="num">
                                      <p:cBhvr>
                                        <p:cTn id="36" dur="500" fill="hold"/>
                                        <p:tgtEl>
                                          <p:spTgt spid="196611">
                                            <p:txEl>
                                              <p:pRg st="2" end="2"/>
                                            </p:txEl>
                                          </p:spTgt>
                                        </p:tgtEl>
                                        <p:attrNameLst>
                                          <p:attrName>ppt_h</p:attrName>
                                        </p:attrNameLst>
                                      </p:cBhvr>
                                      <p:tavLst>
                                        <p:tav tm="0">
                                          <p:val>
                                            <p:strVal val="#ppt_h*0.01"/>
                                          </p:val>
                                        </p:tav>
                                        <p:tav tm="100000">
                                          <p:val>
                                            <p:strVal val="#ppt_h"/>
                                          </p:val>
                                        </p:tav>
                                      </p:tavLst>
                                    </p:anim>
                                    <p:anim calcmode="lin" valueType="num">
                                      <p:cBhvr>
                                        <p:cTn id="37" dur="5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196611">
                                            <p:txEl>
                                              <p:pRg st="2" end="2"/>
                                            </p:txEl>
                                          </p:spTgt>
                                        </p:tgtEl>
                                        <p:attrNameLst>
                                          <p:attrName>ppt_y</p:attrName>
                                        </p:attrNameLst>
                                      </p:cBhvr>
                                      <p:tavLst>
                                        <p:tav tm="0">
                                          <p:val>
                                            <p:strVal val="#ppt_h+1"/>
                                          </p:val>
                                        </p:tav>
                                        <p:tav tm="100000">
                                          <p:val>
                                            <p:strVal val="#ppt_y"/>
                                          </p:val>
                                        </p:tav>
                                      </p:tavLst>
                                    </p:anim>
                                    <p:animEffect transition="in" filter="fade">
                                      <p:cBhvr>
                                        <p:cTn id="39" dur="500"/>
                                        <p:tgtEl>
                                          <p:spTgt spid="1966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8" presetClass="entr" presetSubtype="0" accel="100000" fill="hold" grpId="0" nodeType="clickEffect">
                                  <p:stCondLst>
                                    <p:cond delay="0"/>
                                  </p:stCondLst>
                                  <p:childTnLst>
                                    <p:set>
                                      <p:cBhvr>
                                        <p:cTn id="43" dur="1" fill="hold">
                                          <p:stCondLst>
                                            <p:cond delay="0"/>
                                          </p:stCondLst>
                                        </p:cTn>
                                        <p:tgtEl>
                                          <p:spTgt spid="196611">
                                            <p:txEl>
                                              <p:pRg st="3" end="3"/>
                                            </p:txEl>
                                          </p:spTgt>
                                        </p:tgtEl>
                                        <p:attrNameLst>
                                          <p:attrName>style.visibility</p:attrName>
                                        </p:attrNameLst>
                                      </p:cBhvr>
                                      <p:to>
                                        <p:strVal val="visible"/>
                                      </p:to>
                                    </p:set>
                                    <p:anim calcmode="lin" valueType="num">
                                      <p:cBhvr>
                                        <p:cTn id="44" dur="500" fill="hold"/>
                                        <p:tgtEl>
                                          <p:spTgt spid="196611">
                                            <p:txEl>
                                              <p:pRg st="3" end="3"/>
                                            </p:txEl>
                                          </p:spTgt>
                                        </p:tgtEl>
                                        <p:attrNameLst>
                                          <p:attrName>ppt_w</p:attrName>
                                        </p:attrNameLst>
                                      </p:cBhvr>
                                      <p:tavLst>
                                        <p:tav tm="0">
                                          <p:val>
                                            <p:strVal val="#ppt_w*2.5"/>
                                          </p:val>
                                        </p:tav>
                                        <p:tav tm="100000">
                                          <p:val>
                                            <p:strVal val="#ppt_w"/>
                                          </p:val>
                                        </p:tav>
                                      </p:tavLst>
                                    </p:anim>
                                    <p:anim calcmode="lin" valueType="num">
                                      <p:cBhvr>
                                        <p:cTn id="45" dur="500" fill="hold"/>
                                        <p:tgtEl>
                                          <p:spTgt spid="196611">
                                            <p:txEl>
                                              <p:pRg st="3" end="3"/>
                                            </p:txEl>
                                          </p:spTgt>
                                        </p:tgtEl>
                                        <p:attrNameLst>
                                          <p:attrName>ppt_h</p:attrName>
                                        </p:attrNameLst>
                                      </p:cBhvr>
                                      <p:tavLst>
                                        <p:tav tm="0">
                                          <p:val>
                                            <p:strVal val="#ppt_h*0.01"/>
                                          </p:val>
                                        </p:tav>
                                        <p:tav tm="100000">
                                          <p:val>
                                            <p:strVal val="#ppt_h"/>
                                          </p:val>
                                        </p:tav>
                                      </p:tavLst>
                                    </p:anim>
                                    <p:anim calcmode="lin" valueType="num">
                                      <p:cBhvr>
                                        <p:cTn id="46" dur="5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p:cTn id="47" dur="500" fill="hold"/>
                                        <p:tgtEl>
                                          <p:spTgt spid="196611">
                                            <p:txEl>
                                              <p:pRg st="3" end="3"/>
                                            </p:txEl>
                                          </p:spTgt>
                                        </p:tgtEl>
                                        <p:attrNameLst>
                                          <p:attrName>ppt_y</p:attrName>
                                        </p:attrNameLst>
                                      </p:cBhvr>
                                      <p:tavLst>
                                        <p:tav tm="0">
                                          <p:val>
                                            <p:strVal val="#ppt_h+1"/>
                                          </p:val>
                                        </p:tav>
                                        <p:tav tm="100000">
                                          <p:val>
                                            <p:strVal val="#ppt_y"/>
                                          </p:val>
                                        </p:tav>
                                      </p:tavLst>
                                    </p:anim>
                                    <p:animEffect transition="in" filter="fade">
                                      <p:cBhvr>
                                        <p:cTn id="48" dur="500"/>
                                        <p:tgtEl>
                                          <p:spTgt spid="1966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196611">
                                            <p:txEl>
                                              <p:pRg st="4" end="4"/>
                                            </p:txEl>
                                          </p:spTgt>
                                        </p:tgtEl>
                                        <p:attrNameLst>
                                          <p:attrName>style.visibility</p:attrName>
                                        </p:attrNameLst>
                                      </p:cBhvr>
                                      <p:to>
                                        <p:strVal val="visible"/>
                                      </p:to>
                                    </p:set>
                                    <p:anim calcmode="lin" valueType="num">
                                      <p:cBhvr>
                                        <p:cTn id="53" dur="500" fill="hold"/>
                                        <p:tgtEl>
                                          <p:spTgt spid="196611">
                                            <p:txEl>
                                              <p:pRg st="4" end="4"/>
                                            </p:txEl>
                                          </p:spTgt>
                                        </p:tgtEl>
                                        <p:attrNameLst>
                                          <p:attrName>ppt_w</p:attrName>
                                        </p:attrNameLst>
                                      </p:cBhvr>
                                      <p:tavLst>
                                        <p:tav tm="0">
                                          <p:val>
                                            <p:strVal val="#ppt_w*2.5"/>
                                          </p:val>
                                        </p:tav>
                                        <p:tav tm="100000">
                                          <p:val>
                                            <p:strVal val="#ppt_w"/>
                                          </p:val>
                                        </p:tav>
                                      </p:tavLst>
                                    </p:anim>
                                    <p:anim calcmode="lin" valueType="num">
                                      <p:cBhvr>
                                        <p:cTn id="54" dur="500" fill="hold"/>
                                        <p:tgtEl>
                                          <p:spTgt spid="196611">
                                            <p:txEl>
                                              <p:pRg st="4" end="4"/>
                                            </p:txEl>
                                          </p:spTgt>
                                        </p:tgtEl>
                                        <p:attrNameLst>
                                          <p:attrName>ppt_h</p:attrName>
                                        </p:attrNameLst>
                                      </p:cBhvr>
                                      <p:tavLst>
                                        <p:tav tm="0">
                                          <p:val>
                                            <p:strVal val="#ppt_h*0.01"/>
                                          </p:val>
                                        </p:tav>
                                        <p:tav tm="100000">
                                          <p:val>
                                            <p:strVal val="#ppt_h"/>
                                          </p:val>
                                        </p:tav>
                                      </p:tavLst>
                                    </p:anim>
                                    <p:anim calcmode="lin" valueType="num">
                                      <p:cBhvr>
                                        <p:cTn id="55" dur="5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p:cTn id="56" dur="500" fill="hold"/>
                                        <p:tgtEl>
                                          <p:spTgt spid="196611">
                                            <p:txEl>
                                              <p:pRg st="4" end="4"/>
                                            </p:txEl>
                                          </p:spTgt>
                                        </p:tgtEl>
                                        <p:attrNameLst>
                                          <p:attrName>ppt_y</p:attrName>
                                        </p:attrNameLst>
                                      </p:cBhvr>
                                      <p:tavLst>
                                        <p:tav tm="0">
                                          <p:val>
                                            <p:strVal val="#ppt_h+1"/>
                                          </p:val>
                                        </p:tav>
                                        <p:tav tm="100000">
                                          <p:val>
                                            <p:strVal val="#ppt_y"/>
                                          </p:val>
                                        </p:tav>
                                      </p:tavLst>
                                    </p:anim>
                                    <p:animEffect transition="in" filter="fade">
                                      <p:cBhvr>
                                        <p:cTn id="57" dur="500"/>
                                        <p:tgtEl>
                                          <p:spTgt spid="19661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8" presetClass="entr" presetSubtype="0" accel="100000" fill="hold" grpId="0" nodeType="clickEffect">
                                  <p:stCondLst>
                                    <p:cond delay="0"/>
                                  </p:stCondLst>
                                  <p:childTnLst>
                                    <p:set>
                                      <p:cBhvr>
                                        <p:cTn id="61" dur="1" fill="hold">
                                          <p:stCondLst>
                                            <p:cond delay="0"/>
                                          </p:stCondLst>
                                        </p:cTn>
                                        <p:tgtEl>
                                          <p:spTgt spid="196611">
                                            <p:txEl>
                                              <p:pRg st="5" end="5"/>
                                            </p:txEl>
                                          </p:spTgt>
                                        </p:tgtEl>
                                        <p:attrNameLst>
                                          <p:attrName>style.visibility</p:attrName>
                                        </p:attrNameLst>
                                      </p:cBhvr>
                                      <p:to>
                                        <p:strVal val="visible"/>
                                      </p:to>
                                    </p:set>
                                    <p:anim calcmode="lin" valueType="num">
                                      <p:cBhvr>
                                        <p:cTn id="62" dur="500" fill="hold"/>
                                        <p:tgtEl>
                                          <p:spTgt spid="196611">
                                            <p:txEl>
                                              <p:pRg st="5" end="5"/>
                                            </p:txEl>
                                          </p:spTgt>
                                        </p:tgtEl>
                                        <p:attrNameLst>
                                          <p:attrName>ppt_w</p:attrName>
                                        </p:attrNameLst>
                                      </p:cBhvr>
                                      <p:tavLst>
                                        <p:tav tm="0">
                                          <p:val>
                                            <p:strVal val="#ppt_w*2.5"/>
                                          </p:val>
                                        </p:tav>
                                        <p:tav tm="100000">
                                          <p:val>
                                            <p:strVal val="#ppt_w"/>
                                          </p:val>
                                        </p:tav>
                                      </p:tavLst>
                                    </p:anim>
                                    <p:anim calcmode="lin" valueType="num">
                                      <p:cBhvr>
                                        <p:cTn id="63" dur="500" fill="hold"/>
                                        <p:tgtEl>
                                          <p:spTgt spid="196611">
                                            <p:txEl>
                                              <p:pRg st="5" end="5"/>
                                            </p:txEl>
                                          </p:spTgt>
                                        </p:tgtEl>
                                        <p:attrNameLst>
                                          <p:attrName>ppt_h</p:attrName>
                                        </p:attrNameLst>
                                      </p:cBhvr>
                                      <p:tavLst>
                                        <p:tav tm="0">
                                          <p:val>
                                            <p:strVal val="#ppt_h*0.01"/>
                                          </p:val>
                                        </p:tav>
                                        <p:tav tm="100000">
                                          <p:val>
                                            <p:strVal val="#ppt_h"/>
                                          </p:val>
                                        </p:tav>
                                      </p:tavLst>
                                    </p:anim>
                                    <p:anim calcmode="lin" valueType="num">
                                      <p:cBhvr>
                                        <p:cTn id="64" dur="5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p:cTn id="65" dur="500" fill="hold"/>
                                        <p:tgtEl>
                                          <p:spTgt spid="196611">
                                            <p:txEl>
                                              <p:pRg st="5" end="5"/>
                                            </p:txEl>
                                          </p:spTgt>
                                        </p:tgtEl>
                                        <p:attrNameLst>
                                          <p:attrName>ppt_y</p:attrName>
                                        </p:attrNameLst>
                                      </p:cBhvr>
                                      <p:tavLst>
                                        <p:tav tm="0">
                                          <p:val>
                                            <p:strVal val="#ppt_h+1"/>
                                          </p:val>
                                        </p:tav>
                                        <p:tav tm="100000">
                                          <p:val>
                                            <p:strVal val="#ppt_y"/>
                                          </p:val>
                                        </p:tav>
                                      </p:tavLst>
                                    </p:anim>
                                    <p:animEffect transition="in" filter="fade">
                                      <p:cBhvr>
                                        <p:cTn id="66" dur="500"/>
                                        <p:tgtEl>
                                          <p:spTgt spid="196611">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196611">
                                            <p:txEl>
                                              <p:pRg st="6" end="6"/>
                                            </p:txEl>
                                          </p:spTgt>
                                        </p:tgtEl>
                                        <p:attrNameLst>
                                          <p:attrName>style.visibility</p:attrName>
                                        </p:attrNameLst>
                                      </p:cBhvr>
                                      <p:to>
                                        <p:strVal val="visible"/>
                                      </p:to>
                                    </p:set>
                                    <p:anim calcmode="lin" valueType="num">
                                      <p:cBhvr>
                                        <p:cTn id="71" dur="500" fill="hold"/>
                                        <p:tgtEl>
                                          <p:spTgt spid="196611">
                                            <p:txEl>
                                              <p:pRg st="6" end="6"/>
                                            </p:txEl>
                                          </p:spTgt>
                                        </p:tgtEl>
                                        <p:attrNameLst>
                                          <p:attrName>ppt_w</p:attrName>
                                        </p:attrNameLst>
                                      </p:cBhvr>
                                      <p:tavLst>
                                        <p:tav tm="0">
                                          <p:val>
                                            <p:strVal val="#ppt_w*2.5"/>
                                          </p:val>
                                        </p:tav>
                                        <p:tav tm="100000">
                                          <p:val>
                                            <p:strVal val="#ppt_w"/>
                                          </p:val>
                                        </p:tav>
                                      </p:tavLst>
                                    </p:anim>
                                    <p:anim calcmode="lin" valueType="num">
                                      <p:cBhvr>
                                        <p:cTn id="72" dur="500" fill="hold"/>
                                        <p:tgtEl>
                                          <p:spTgt spid="196611">
                                            <p:txEl>
                                              <p:pRg st="6" end="6"/>
                                            </p:txEl>
                                          </p:spTgt>
                                        </p:tgtEl>
                                        <p:attrNameLst>
                                          <p:attrName>ppt_h</p:attrName>
                                        </p:attrNameLst>
                                      </p:cBhvr>
                                      <p:tavLst>
                                        <p:tav tm="0">
                                          <p:val>
                                            <p:strVal val="#ppt_h*0.01"/>
                                          </p:val>
                                        </p:tav>
                                        <p:tav tm="100000">
                                          <p:val>
                                            <p:strVal val="#ppt_h"/>
                                          </p:val>
                                        </p:tav>
                                      </p:tavLst>
                                    </p:anim>
                                    <p:anim calcmode="lin" valueType="num">
                                      <p:cBhvr>
                                        <p:cTn id="73" dur="500" fill="hold"/>
                                        <p:tgtEl>
                                          <p:spTgt spid="196611">
                                            <p:txEl>
                                              <p:pRg st="6" end="6"/>
                                            </p:txEl>
                                          </p:spTgt>
                                        </p:tgtEl>
                                        <p:attrNameLst>
                                          <p:attrName>ppt_x</p:attrName>
                                        </p:attrNameLst>
                                      </p:cBhvr>
                                      <p:tavLst>
                                        <p:tav tm="0">
                                          <p:val>
                                            <p:strVal val="#ppt_x"/>
                                          </p:val>
                                        </p:tav>
                                        <p:tav tm="100000">
                                          <p:val>
                                            <p:strVal val="#ppt_x"/>
                                          </p:val>
                                        </p:tav>
                                      </p:tavLst>
                                    </p:anim>
                                    <p:anim calcmode="lin" valueType="num">
                                      <p:cBhvr>
                                        <p:cTn id="74" dur="500" fill="hold"/>
                                        <p:tgtEl>
                                          <p:spTgt spid="196611">
                                            <p:txEl>
                                              <p:pRg st="6" end="6"/>
                                            </p:txEl>
                                          </p:spTgt>
                                        </p:tgtEl>
                                        <p:attrNameLst>
                                          <p:attrName>ppt_y</p:attrName>
                                        </p:attrNameLst>
                                      </p:cBhvr>
                                      <p:tavLst>
                                        <p:tav tm="0">
                                          <p:val>
                                            <p:strVal val="#ppt_h+1"/>
                                          </p:val>
                                        </p:tav>
                                        <p:tav tm="100000">
                                          <p:val>
                                            <p:strVal val="#ppt_y"/>
                                          </p:val>
                                        </p:tav>
                                      </p:tavLst>
                                    </p:anim>
                                    <p:animEffect transition="in" filter="fade">
                                      <p:cBhvr>
                                        <p:cTn id="75" dur="500"/>
                                        <p:tgtEl>
                                          <p:spTgt spid="196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7635" name="Rectangle 3"/>
          <p:cNvSpPr>
            <a:spLocks noGrp="1" noChangeArrowheads="1"/>
          </p:cNvSpPr>
          <p:nvPr>
            <p:ph type="body" idx="1"/>
          </p:nvPr>
        </p:nvSpPr>
        <p:spPr/>
        <p:txBody>
          <a:bodyPr/>
          <a:lstStyle/>
          <a:p>
            <a:pPr eaLnBrk="1" hangingPunct="1"/>
            <a:r>
              <a:rPr lang="fa-IR" smtClean="0"/>
              <a:t>1. صندلي بايد قابليت تنظيم داشته باشد، شاملِ</a:t>
            </a:r>
          </a:p>
          <a:p>
            <a:pPr lvl="1" eaLnBrk="1" hangingPunct="1"/>
            <a:r>
              <a:rPr lang="fa-IR" smtClean="0"/>
              <a:t>ارتفاع نشيمن قابل تنظيم</a:t>
            </a:r>
          </a:p>
          <a:p>
            <a:pPr lvl="1" eaLnBrk="1" hangingPunct="1"/>
            <a:r>
              <a:rPr lang="fa-IR" smtClean="0"/>
              <a:t>ارتفاعِ پشتی قابل تنظيم</a:t>
            </a:r>
          </a:p>
          <a:p>
            <a:pPr lvl="1" eaLnBrk="1" hangingPunct="1"/>
            <a:r>
              <a:rPr lang="fa-IR" smtClean="0"/>
              <a:t>حرکت قابل تنظيم پشتی به جلو و عقب</a:t>
            </a:r>
          </a:p>
          <a:p>
            <a:pPr lvl="1" eaLnBrk="1" hangingPunct="1"/>
            <a:r>
              <a:rPr lang="fa-IR" smtClean="0"/>
              <a:t>حرکت قابل تنظيم نشيمن به جلو و عقب</a:t>
            </a:r>
            <a:endParaRPr lang="en-US" smtClean="0"/>
          </a:p>
          <a:p>
            <a:pPr eaLnBrk="1" hangingPunct="1"/>
            <a:r>
              <a:rPr lang="fa-IR" smtClean="0"/>
              <a:t>قابليت تنظيم بايد طوری باشد که به راحتی در حالت نشسته انجام شود</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fade">
                                      <p:cBhvr>
                                        <p:cTn id="7" dur="800" decel="100000"/>
                                        <p:tgtEl>
                                          <p:spTgt spid="197635">
                                            <p:txEl>
                                              <p:pRg st="0" end="0"/>
                                            </p:txEl>
                                          </p:spTgt>
                                        </p:tgtEl>
                                      </p:cBhvr>
                                    </p:animEffect>
                                    <p:anim calcmode="lin" valueType="num">
                                      <p:cBhvr>
                                        <p:cTn id="8" dur="800" decel="100000" fill="hold"/>
                                        <p:tgtEl>
                                          <p:spTgt spid="19763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9763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763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763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763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97635">
                                            <p:txEl>
                                              <p:pRg st="1" end="1"/>
                                            </p:txEl>
                                          </p:spTgt>
                                        </p:tgtEl>
                                        <p:attrNameLst>
                                          <p:attrName>style.visibility</p:attrName>
                                        </p:attrNameLst>
                                      </p:cBhvr>
                                      <p:to>
                                        <p:strVal val="visible"/>
                                      </p:to>
                                    </p:set>
                                    <p:animEffect transition="in" filter="fade">
                                      <p:cBhvr>
                                        <p:cTn id="17" dur="800" decel="100000"/>
                                        <p:tgtEl>
                                          <p:spTgt spid="197635">
                                            <p:txEl>
                                              <p:pRg st="1" end="1"/>
                                            </p:txEl>
                                          </p:spTgt>
                                        </p:tgtEl>
                                      </p:cBhvr>
                                    </p:animEffect>
                                    <p:anim calcmode="lin" valueType="num">
                                      <p:cBhvr>
                                        <p:cTn id="18" dur="800" decel="100000" fill="hold"/>
                                        <p:tgtEl>
                                          <p:spTgt spid="19763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9763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9763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9763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9763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97635">
                                            <p:txEl>
                                              <p:pRg st="2" end="2"/>
                                            </p:txEl>
                                          </p:spTgt>
                                        </p:tgtEl>
                                        <p:attrNameLst>
                                          <p:attrName>style.visibility</p:attrName>
                                        </p:attrNameLst>
                                      </p:cBhvr>
                                      <p:to>
                                        <p:strVal val="visible"/>
                                      </p:to>
                                    </p:set>
                                    <p:animEffect transition="in" filter="fade">
                                      <p:cBhvr>
                                        <p:cTn id="27" dur="800" decel="100000"/>
                                        <p:tgtEl>
                                          <p:spTgt spid="197635">
                                            <p:txEl>
                                              <p:pRg st="2" end="2"/>
                                            </p:txEl>
                                          </p:spTgt>
                                        </p:tgtEl>
                                      </p:cBhvr>
                                    </p:animEffect>
                                    <p:anim calcmode="lin" valueType="num">
                                      <p:cBhvr>
                                        <p:cTn id="28" dur="800" decel="100000" fill="hold"/>
                                        <p:tgtEl>
                                          <p:spTgt spid="197635">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97635">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97635">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97635">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9763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97635">
                                            <p:txEl>
                                              <p:pRg st="3" end="3"/>
                                            </p:txEl>
                                          </p:spTgt>
                                        </p:tgtEl>
                                        <p:attrNameLst>
                                          <p:attrName>style.visibility</p:attrName>
                                        </p:attrNameLst>
                                      </p:cBhvr>
                                      <p:to>
                                        <p:strVal val="visible"/>
                                      </p:to>
                                    </p:set>
                                    <p:animEffect transition="in" filter="fade">
                                      <p:cBhvr>
                                        <p:cTn id="37" dur="800" decel="100000"/>
                                        <p:tgtEl>
                                          <p:spTgt spid="197635">
                                            <p:txEl>
                                              <p:pRg st="3" end="3"/>
                                            </p:txEl>
                                          </p:spTgt>
                                        </p:tgtEl>
                                      </p:cBhvr>
                                    </p:animEffect>
                                    <p:anim calcmode="lin" valueType="num">
                                      <p:cBhvr>
                                        <p:cTn id="38" dur="800" decel="100000" fill="hold"/>
                                        <p:tgtEl>
                                          <p:spTgt spid="197635">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97635">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97635">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97635">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9763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97635">
                                            <p:txEl>
                                              <p:pRg st="4" end="4"/>
                                            </p:txEl>
                                          </p:spTgt>
                                        </p:tgtEl>
                                        <p:attrNameLst>
                                          <p:attrName>style.visibility</p:attrName>
                                        </p:attrNameLst>
                                      </p:cBhvr>
                                      <p:to>
                                        <p:strVal val="visible"/>
                                      </p:to>
                                    </p:set>
                                    <p:animEffect transition="in" filter="fade">
                                      <p:cBhvr>
                                        <p:cTn id="47" dur="800" decel="100000"/>
                                        <p:tgtEl>
                                          <p:spTgt spid="197635">
                                            <p:txEl>
                                              <p:pRg st="4" end="4"/>
                                            </p:txEl>
                                          </p:spTgt>
                                        </p:tgtEl>
                                      </p:cBhvr>
                                    </p:animEffect>
                                    <p:anim calcmode="lin" valueType="num">
                                      <p:cBhvr>
                                        <p:cTn id="48" dur="800" decel="100000" fill="hold"/>
                                        <p:tgtEl>
                                          <p:spTgt spid="197635">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97635">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97635">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7635">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763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97635">
                                            <p:txEl>
                                              <p:pRg st="5" end="5"/>
                                            </p:txEl>
                                          </p:spTgt>
                                        </p:tgtEl>
                                        <p:attrNameLst>
                                          <p:attrName>style.visibility</p:attrName>
                                        </p:attrNameLst>
                                      </p:cBhvr>
                                      <p:to>
                                        <p:strVal val="visible"/>
                                      </p:to>
                                    </p:set>
                                    <p:animEffect transition="in" filter="fade">
                                      <p:cBhvr>
                                        <p:cTn id="57" dur="800" decel="100000"/>
                                        <p:tgtEl>
                                          <p:spTgt spid="197635">
                                            <p:txEl>
                                              <p:pRg st="5" end="5"/>
                                            </p:txEl>
                                          </p:spTgt>
                                        </p:tgtEl>
                                      </p:cBhvr>
                                    </p:animEffect>
                                    <p:anim calcmode="lin" valueType="num">
                                      <p:cBhvr>
                                        <p:cTn id="58" dur="800" decel="100000" fill="hold"/>
                                        <p:tgtEl>
                                          <p:spTgt spid="197635">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97635">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97635">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97635">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97635">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16069" name="Picture 5" descr="scan0016"/>
          <p:cNvPicPr>
            <a:picLocks noChangeAspect="1" noChangeArrowheads="1"/>
          </p:cNvPicPr>
          <p:nvPr/>
        </p:nvPicPr>
        <p:blipFill>
          <a:blip r:embed="rId2" cstate="print"/>
          <a:srcRect/>
          <a:stretch>
            <a:fillRect/>
          </a:stretch>
        </p:blipFill>
        <p:spPr bwMode="auto">
          <a:xfrm>
            <a:off x="2195513" y="1557338"/>
            <a:ext cx="4608512" cy="4319587"/>
          </a:xfrm>
          <a:prstGeom prst="rect">
            <a:avLst/>
          </a:prstGeom>
          <a:noFill/>
          <a:ln w="76200" cmpd="tri">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16069"/>
                                        </p:tgtEl>
                                        <p:attrNameLst>
                                          <p:attrName>style.visibility</p:attrName>
                                        </p:attrNameLst>
                                      </p:cBhvr>
                                      <p:to>
                                        <p:strVal val="visible"/>
                                      </p:to>
                                    </p:set>
                                    <p:animScale>
                                      <p:cBhvr>
                                        <p:cTn id="7" dur="1000" decel="50000" fill="hold">
                                          <p:stCondLst>
                                            <p:cond delay="0"/>
                                          </p:stCondLst>
                                        </p:cTn>
                                        <p:tgtEl>
                                          <p:spTgt spid="2160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6069"/>
                                        </p:tgtEl>
                                        <p:attrNameLst>
                                          <p:attrName>ppt_x</p:attrName>
                                          <p:attrName>ppt_y</p:attrName>
                                        </p:attrNameLst>
                                      </p:cBhvr>
                                    </p:animMotion>
                                    <p:animEffect transition="in" filter="fade">
                                      <p:cBhvr>
                                        <p:cTn id="9" dur="1000"/>
                                        <p:tgtEl>
                                          <p:spTgt spid="216069"/>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216069"/>
                                        </p:tgtEl>
                                        <p:attrNameLst>
                                          <p:attrName>style.visibility</p:attrName>
                                        </p:attrNameLst>
                                      </p:cBhvr>
                                      <p:to>
                                        <p:strVal val="visible"/>
                                      </p:to>
                                    </p:set>
                                    <p:animEffect transition="in" filter="fade">
                                      <p:cBhvr>
                                        <p:cTn id="14" dur="800" decel="100000"/>
                                        <p:tgtEl>
                                          <p:spTgt spid="216069"/>
                                        </p:tgtEl>
                                      </p:cBhvr>
                                    </p:animEffect>
                                    <p:anim calcmode="lin" valueType="num">
                                      <p:cBhvr>
                                        <p:cTn id="15" dur="800" decel="100000" fill="hold"/>
                                        <p:tgtEl>
                                          <p:spTgt spid="216069"/>
                                        </p:tgtEl>
                                        <p:attrNameLst>
                                          <p:attrName>style.rotation</p:attrName>
                                        </p:attrNameLst>
                                      </p:cBhvr>
                                      <p:tavLst>
                                        <p:tav tm="0">
                                          <p:val>
                                            <p:fltVal val="-90"/>
                                          </p:val>
                                        </p:tav>
                                        <p:tav tm="100000">
                                          <p:val>
                                            <p:fltVal val="0"/>
                                          </p:val>
                                        </p:tav>
                                      </p:tavLst>
                                    </p:anim>
                                    <p:anim calcmode="lin" valueType="num">
                                      <p:cBhvr>
                                        <p:cTn id="16" dur="800" decel="100000" fill="hold"/>
                                        <p:tgtEl>
                                          <p:spTgt spid="216069"/>
                                        </p:tgtEl>
                                        <p:attrNameLst>
                                          <p:attrName>ppt_x</p:attrName>
                                        </p:attrNameLst>
                                      </p:cBhvr>
                                      <p:tavLst>
                                        <p:tav tm="0">
                                          <p:val>
                                            <p:strVal val="#ppt_x+0.4"/>
                                          </p:val>
                                        </p:tav>
                                        <p:tav tm="100000">
                                          <p:val>
                                            <p:strVal val="#ppt_x-0.05"/>
                                          </p:val>
                                        </p:tav>
                                      </p:tavLst>
                                    </p:anim>
                                    <p:anim calcmode="lin" valueType="num">
                                      <p:cBhvr>
                                        <p:cTn id="17" dur="800" decel="100000" fill="hold"/>
                                        <p:tgtEl>
                                          <p:spTgt spid="21606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1606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1606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198659" name="Rectangle 3"/>
          <p:cNvSpPr>
            <a:spLocks noGrp="1" noChangeArrowheads="1"/>
          </p:cNvSpPr>
          <p:nvPr>
            <p:ph type="body" idx="1"/>
          </p:nvPr>
        </p:nvSpPr>
        <p:spPr/>
        <p:txBody>
          <a:bodyPr/>
          <a:lstStyle/>
          <a:p>
            <a:pPr eaLnBrk="1" hangingPunct="1"/>
            <a:r>
              <a:rPr lang="fa-IR" b="1" smtClean="0"/>
              <a:t>2.</a:t>
            </a:r>
            <a:r>
              <a:rPr lang="fa-IR" smtClean="0"/>
              <a:t> </a:t>
            </a:r>
            <a:r>
              <a:rPr lang="fa-IR" i="1" smtClean="0"/>
              <a:t>ارتفاع نشيمن صندلی</a:t>
            </a:r>
            <a:r>
              <a:rPr lang="fa-IR" smtClean="0"/>
              <a:t> بايد به حدی باشد که کف هر دو پا کاملاً روی زمين قرار گيرند و ران‌ها عمود بر ساق‌ها باشند (اندازة این ارتفاع معمولاً با توجه به قد افراد بین 38 تا 51 سانتیمتر متغیراست). در اين حالت زانوها کمی بالاتر از نشيمن صندلی قرار می‌‌گيرند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800" decel="100000"/>
                                        <p:tgtEl>
                                          <p:spTgt spid="198659">
                                            <p:txEl>
                                              <p:pRg st="0" end="0"/>
                                            </p:txEl>
                                          </p:spTgt>
                                        </p:tgtEl>
                                      </p:cBhvr>
                                    </p:animEffect>
                                    <p:anim calcmode="lin" valueType="num">
                                      <p:cBhvr>
                                        <p:cTn id="8" dur="800" decel="100000" fill="hold"/>
                                        <p:tgtEl>
                                          <p:spTgt spid="19865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9865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865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865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8659">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pic>
        <p:nvPicPr>
          <p:cNvPr id="199684" name="Picture 4"/>
          <p:cNvPicPr>
            <a:picLocks noGrp="1" noChangeAspect="1" noChangeArrowheads="1"/>
          </p:cNvPicPr>
          <p:nvPr>
            <p:ph type="body" idx="1"/>
          </p:nvPr>
        </p:nvPicPr>
        <p:blipFill>
          <a:blip r:embed="rId2" cstate="print"/>
          <a:srcRect/>
          <a:stretch>
            <a:fillRect/>
          </a:stretch>
        </p:blipFill>
        <p:spPr>
          <a:xfrm>
            <a:off x="2012950" y="0"/>
            <a:ext cx="5222875" cy="65055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p:cTn id="7" dur="500" fill="hold"/>
                                        <p:tgtEl>
                                          <p:spTgt spid="199684"/>
                                        </p:tgtEl>
                                        <p:attrNameLst>
                                          <p:attrName>ppt_w</p:attrName>
                                        </p:attrNameLst>
                                      </p:cBhvr>
                                      <p:tavLst>
                                        <p:tav tm="0">
                                          <p:val>
                                            <p:strVal val="#ppt_w*2.5"/>
                                          </p:val>
                                        </p:tav>
                                        <p:tav tm="100000">
                                          <p:val>
                                            <p:strVal val="#ppt_w"/>
                                          </p:val>
                                        </p:tav>
                                      </p:tavLst>
                                    </p:anim>
                                    <p:anim calcmode="lin" valueType="num">
                                      <p:cBhvr>
                                        <p:cTn id="8" dur="500" fill="hold"/>
                                        <p:tgtEl>
                                          <p:spTgt spid="199684"/>
                                        </p:tgtEl>
                                        <p:attrNameLst>
                                          <p:attrName>ppt_h</p:attrName>
                                        </p:attrNameLst>
                                      </p:cBhvr>
                                      <p:tavLst>
                                        <p:tav tm="0">
                                          <p:val>
                                            <p:strVal val="#ppt_h*0.01"/>
                                          </p:val>
                                        </p:tav>
                                        <p:tav tm="100000">
                                          <p:val>
                                            <p:strVal val="#ppt_h"/>
                                          </p:val>
                                        </p:tav>
                                      </p:tavLst>
                                    </p:anim>
                                    <p:anim calcmode="lin" valueType="num">
                                      <p:cBhvr>
                                        <p:cTn id="9" dur="500" fill="hold"/>
                                        <p:tgtEl>
                                          <p:spTgt spid="199684"/>
                                        </p:tgtEl>
                                        <p:attrNameLst>
                                          <p:attrName>ppt_x</p:attrName>
                                        </p:attrNameLst>
                                      </p:cBhvr>
                                      <p:tavLst>
                                        <p:tav tm="0">
                                          <p:val>
                                            <p:strVal val="#ppt_x"/>
                                          </p:val>
                                        </p:tav>
                                        <p:tav tm="100000">
                                          <p:val>
                                            <p:strVal val="#ppt_x"/>
                                          </p:val>
                                        </p:tav>
                                      </p:tavLst>
                                    </p:anim>
                                    <p:anim calcmode="lin" valueType="num">
                                      <p:cBhvr>
                                        <p:cTn id="10" dur="500" fill="hold"/>
                                        <p:tgtEl>
                                          <p:spTgt spid="199684"/>
                                        </p:tgtEl>
                                        <p:attrNameLst>
                                          <p:attrName>ppt_y</p:attrName>
                                        </p:attrNameLst>
                                      </p:cBhvr>
                                      <p:tavLst>
                                        <p:tav tm="0">
                                          <p:val>
                                            <p:strVal val="#ppt_h+1"/>
                                          </p:val>
                                        </p:tav>
                                        <p:tav tm="100000">
                                          <p:val>
                                            <p:strVal val="#ppt_y"/>
                                          </p:val>
                                        </p:tav>
                                      </p:tavLst>
                                    </p:anim>
                                    <p:animEffect transition="in" filter="fade">
                                      <p:cBhvr>
                                        <p:cTn id="11" dur="5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sp>
        <p:nvSpPr>
          <p:cNvPr id="200707" name="Rectangle 3"/>
          <p:cNvSpPr>
            <a:spLocks noGrp="1" noChangeArrowheads="1"/>
          </p:cNvSpPr>
          <p:nvPr>
            <p:ph type="body" idx="1"/>
          </p:nvPr>
        </p:nvSpPr>
        <p:spPr/>
        <p:txBody>
          <a:bodyPr/>
          <a:lstStyle/>
          <a:p>
            <a:pPr eaLnBrk="1" hangingPunct="1">
              <a:lnSpc>
                <a:spcPct val="90000"/>
              </a:lnSpc>
            </a:pPr>
            <a:r>
              <a:rPr lang="fa-IR" sz="2400" smtClean="0"/>
              <a:t>صندلی‌ با ارتفاع نشيمن زياد:</a:t>
            </a:r>
          </a:p>
          <a:p>
            <a:pPr lvl="1" eaLnBrk="1" hangingPunct="1">
              <a:lnSpc>
                <a:spcPct val="90000"/>
              </a:lnSpc>
            </a:pPr>
            <a:r>
              <a:rPr lang="fa-IR" sz="2000" smtClean="0"/>
              <a:t>قرار گرفتن پاها در وضعيتی نامناسب </a:t>
            </a:r>
          </a:p>
          <a:p>
            <a:pPr lvl="1" eaLnBrk="1" hangingPunct="1">
              <a:lnSpc>
                <a:spcPct val="90000"/>
              </a:lnSpc>
            </a:pPr>
            <a:r>
              <a:rPr lang="fa-IR" sz="2000" smtClean="0"/>
              <a:t>يا فرد آن قدر به سمت جلو حرکت کند که تکيه‌گاه کمر از بين برود. </a:t>
            </a:r>
          </a:p>
          <a:p>
            <a:pPr eaLnBrk="1" hangingPunct="1">
              <a:lnSpc>
                <a:spcPct val="90000"/>
              </a:lnSpc>
            </a:pPr>
            <a:r>
              <a:rPr lang="fa-IR" sz="2400" smtClean="0"/>
              <a:t>صندلی‌ با ارتفاع نشيمنِ کم:</a:t>
            </a:r>
          </a:p>
          <a:p>
            <a:pPr eaLnBrk="1" hangingPunct="1">
              <a:lnSpc>
                <a:spcPct val="90000"/>
              </a:lnSpc>
            </a:pPr>
            <a:r>
              <a:rPr lang="fa-IR" sz="2400" smtClean="0"/>
              <a:t>بالا قرار گرفتن زانوها </a:t>
            </a:r>
          </a:p>
          <a:p>
            <a:pPr eaLnBrk="1" hangingPunct="1">
              <a:lnSpc>
                <a:spcPct val="90000"/>
              </a:lnSpc>
            </a:pPr>
            <a:r>
              <a:rPr lang="fa-IR" sz="2400" smtClean="0"/>
              <a:t>بيشترِ وزن تنه به ناحية تحتانی کمر و باسن وارد و سبب ايجاد کمردرد می‌شود.</a:t>
            </a:r>
          </a:p>
          <a:p>
            <a:pPr eaLnBrk="1" hangingPunct="1">
              <a:lnSpc>
                <a:spcPct val="90000"/>
              </a:lnSpc>
            </a:pPr>
            <a:r>
              <a:rPr lang="fa-IR" sz="2400" smtClean="0"/>
              <a:t>کهنه بودن بالشتک نشيمن صندلی </a:t>
            </a:r>
          </a:p>
          <a:p>
            <a:pPr eaLnBrk="1" hangingPunct="1">
              <a:lnSpc>
                <a:spcPct val="90000"/>
              </a:lnSpc>
            </a:pPr>
            <a:r>
              <a:rPr lang="fa-IR" sz="2400" smtClean="0"/>
              <a:t>برای انتخاب صندلیِ مناسب: فاصلة بين فرورفتگیِ پشت زانوی کاربر تا کفِ زمين + 5 سانتيمتر</a:t>
            </a:r>
          </a:p>
          <a:p>
            <a:pPr eaLnBrk="1" hangingPunct="1">
              <a:lnSpc>
                <a:spcPct val="90000"/>
              </a:lnSpc>
            </a:pPr>
            <a:r>
              <a:rPr lang="fa-IR" sz="2400" smtClean="0"/>
              <a:t>قابل تنیظیم بودن ارتفاع نشيمن صندلی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p:cTn id="7" dur="500" fill="hold"/>
                                        <p:tgtEl>
                                          <p:spTgt spid="20070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0070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0070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007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00707">
                                            <p:txEl>
                                              <p:pRg st="1" end="1"/>
                                            </p:txEl>
                                          </p:spTgt>
                                        </p:tgtEl>
                                        <p:attrNameLst>
                                          <p:attrName>style.visibility</p:attrName>
                                        </p:attrNameLst>
                                      </p:cBhvr>
                                      <p:to>
                                        <p:strVal val="visible"/>
                                      </p:to>
                                    </p:set>
                                    <p:anim calcmode="lin" valueType="num">
                                      <p:cBhvr>
                                        <p:cTn id="16" dur="500" fill="hold"/>
                                        <p:tgtEl>
                                          <p:spTgt spid="200707">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00707">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0707">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0070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00707">
                                            <p:txEl>
                                              <p:pRg st="2" end="2"/>
                                            </p:txEl>
                                          </p:spTgt>
                                        </p:tgtEl>
                                        <p:attrNameLst>
                                          <p:attrName>style.visibility</p:attrName>
                                        </p:attrNameLst>
                                      </p:cBhvr>
                                      <p:to>
                                        <p:strVal val="visible"/>
                                      </p:to>
                                    </p:set>
                                    <p:anim calcmode="lin" valueType="num">
                                      <p:cBhvr>
                                        <p:cTn id="25" dur="500" fill="hold"/>
                                        <p:tgtEl>
                                          <p:spTgt spid="200707">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00707">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00707">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0070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200707">
                                            <p:txEl>
                                              <p:pRg st="3" end="3"/>
                                            </p:txEl>
                                          </p:spTgt>
                                        </p:tgtEl>
                                        <p:attrNameLst>
                                          <p:attrName>style.visibility</p:attrName>
                                        </p:attrNameLst>
                                      </p:cBhvr>
                                      <p:to>
                                        <p:strVal val="visible"/>
                                      </p:to>
                                    </p:set>
                                    <p:anim calcmode="lin" valueType="num">
                                      <p:cBhvr>
                                        <p:cTn id="34" dur="500" fill="hold"/>
                                        <p:tgtEl>
                                          <p:spTgt spid="200707">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200707">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2007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00707">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20070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200707">
                                            <p:txEl>
                                              <p:pRg st="4" end="4"/>
                                            </p:txEl>
                                          </p:spTgt>
                                        </p:tgtEl>
                                        <p:attrNameLst>
                                          <p:attrName>style.visibility</p:attrName>
                                        </p:attrNameLst>
                                      </p:cBhvr>
                                      <p:to>
                                        <p:strVal val="visible"/>
                                      </p:to>
                                    </p:set>
                                    <p:anim calcmode="lin" valueType="num">
                                      <p:cBhvr>
                                        <p:cTn id="43" dur="500" fill="hold"/>
                                        <p:tgtEl>
                                          <p:spTgt spid="200707">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200707">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200707">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00707">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20070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200707">
                                            <p:txEl>
                                              <p:pRg st="5" end="5"/>
                                            </p:txEl>
                                          </p:spTgt>
                                        </p:tgtEl>
                                        <p:attrNameLst>
                                          <p:attrName>style.visibility</p:attrName>
                                        </p:attrNameLst>
                                      </p:cBhvr>
                                      <p:to>
                                        <p:strVal val="visible"/>
                                      </p:to>
                                    </p:set>
                                    <p:anim calcmode="lin" valueType="num">
                                      <p:cBhvr>
                                        <p:cTn id="52" dur="500" fill="hold"/>
                                        <p:tgtEl>
                                          <p:spTgt spid="200707">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200707">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200707">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200707">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200707">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200707">
                                            <p:txEl>
                                              <p:pRg st="6" end="6"/>
                                            </p:txEl>
                                          </p:spTgt>
                                        </p:tgtEl>
                                        <p:attrNameLst>
                                          <p:attrName>style.visibility</p:attrName>
                                        </p:attrNameLst>
                                      </p:cBhvr>
                                      <p:to>
                                        <p:strVal val="visible"/>
                                      </p:to>
                                    </p:set>
                                    <p:anim calcmode="lin" valueType="num">
                                      <p:cBhvr>
                                        <p:cTn id="61" dur="500" fill="hold"/>
                                        <p:tgtEl>
                                          <p:spTgt spid="200707">
                                            <p:txEl>
                                              <p:pRg st="6" end="6"/>
                                            </p:txEl>
                                          </p:spTgt>
                                        </p:tgtEl>
                                        <p:attrNameLst>
                                          <p:attrName>ppt_w</p:attrName>
                                        </p:attrNameLst>
                                      </p:cBhvr>
                                      <p:tavLst>
                                        <p:tav tm="0">
                                          <p:val>
                                            <p:strVal val="#ppt_w*2.5"/>
                                          </p:val>
                                        </p:tav>
                                        <p:tav tm="100000">
                                          <p:val>
                                            <p:strVal val="#ppt_w"/>
                                          </p:val>
                                        </p:tav>
                                      </p:tavLst>
                                    </p:anim>
                                    <p:anim calcmode="lin" valueType="num">
                                      <p:cBhvr>
                                        <p:cTn id="62" dur="500" fill="hold"/>
                                        <p:tgtEl>
                                          <p:spTgt spid="200707">
                                            <p:txEl>
                                              <p:pRg st="6" end="6"/>
                                            </p:txEl>
                                          </p:spTgt>
                                        </p:tgtEl>
                                        <p:attrNameLst>
                                          <p:attrName>ppt_h</p:attrName>
                                        </p:attrNameLst>
                                      </p:cBhvr>
                                      <p:tavLst>
                                        <p:tav tm="0">
                                          <p:val>
                                            <p:strVal val="#ppt_h*0.01"/>
                                          </p:val>
                                        </p:tav>
                                        <p:tav tm="100000">
                                          <p:val>
                                            <p:strVal val="#ppt_h"/>
                                          </p:val>
                                        </p:tav>
                                      </p:tavLst>
                                    </p:anim>
                                    <p:anim calcmode="lin" valueType="num">
                                      <p:cBhvr>
                                        <p:cTn id="63" dur="500" fill="hold"/>
                                        <p:tgtEl>
                                          <p:spTgt spid="200707">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200707">
                                            <p:txEl>
                                              <p:pRg st="6" end="6"/>
                                            </p:txEl>
                                          </p:spTgt>
                                        </p:tgtEl>
                                        <p:attrNameLst>
                                          <p:attrName>ppt_y</p:attrName>
                                        </p:attrNameLst>
                                      </p:cBhvr>
                                      <p:tavLst>
                                        <p:tav tm="0">
                                          <p:val>
                                            <p:strVal val="#ppt_h+1"/>
                                          </p:val>
                                        </p:tav>
                                        <p:tav tm="100000">
                                          <p:val>
                                            <p:strVal val="#ppt_y"/>
                                          </p:val>
                                        </p:tav>
                                      </p:tavLst>
                                    </p:anim>
                                    <p:animEffect transition="in" filter="fade">
                                      <p:cBhvr>
                                        <p:cTn id="65" dur="500"/>
                                        <p:tgtEl>
                                          <p:spTgt spid="200707">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200707">
                                            <p:txEl>
                                              <p:pRg st="7" end="7"/>
                                            </p:txEl>
                                          </p:spTgt>
                                        </p:tgtEl>
                                        <p:attrNameLst>
                                          <p:attrName>style.visibility</p:attrName>
                                        </p:attrNameLst>
                                      </p:cBhvr>
                                      <p:to>
                                        <p:strVal val="visible"/>
                                      </p:to>
                                    </p:set>
                                    <p:anim calcmode="lin" valueType="num">
                                      <p:cBhvr>
                                        <p:cTn id="70" dur="500" fill="hold"/>
                                        <p:tgtEl>
                                          <p:spTgt spid="200707">
                                            <p:txEl>
                                              <p:pRg st="7" end="7"/>
                                            </p:txEl>
                                          </p:spTgt>
                                        </p:tgtEl>
                                        <p:attrNameLst>
                                          <p:attrName>ppt_w</p:attrName>
                                        </p:attrNameLst>
                                      </p:cBhvr>
                                      <p:tavLst>
                                        <p:tav tm="0">
                                          <p:val>
                                            <p:strVal val="#ppt_w*2.5"/>
                                          </p:val>
                                        </p:tav>
                                        <p:tav tm="100000">
                                          <p:val>
                                            <p:strVal val="#ppt_w"/>
                                          </p:val>
                                        </p:tav>
                                      </p:tavLst>
                                    </p:anim>
                                    <p:anim calcmode="lin" valueType="num">
                                      <p:cBhvr>
                                        <p:cTn id="71" dur="500" fill="hold"/>
                                        <p:tgtEl>
                                          <p:spTgt spid="200707">
                                            <p:txEl>
                                              <p:pRg st="7" end="7"/>
                                            </p:txEl>
                                          </p:spTgt>
                                        </p:tgtEl>
                                        <p:attrNameLst>
                                          <p:attrName>ppt_h</p:attrName>
                                        </p:attrNameLst>
                                      </p:cBhvr>
                                      <p:tavLst>
                                        <p:tav tm="0">
                                          <p:val>
                                            <p:strVal val="#ppt_h*0.01"/>
                                          </p:val>
                                        </p:tav>
                                        <p:tav tm="100000">
                                          <p:val>
                                            <p:strVal val="#ppt_h"/>
                                          </p:val>
                                        </p:tav>
                                      </p:tavLst>
                                    </p:anim>
                                    <p:anim calcmode="lin" valueType="num">
                                      <p:cBhvr>
                                        <p:cTn id="72" dur="500" fill="hold"/>
                                        <p:tgtEl>
                                          <p:spTgt spid="200707">
                                            <p:txEl>
                                              <p:pRg st="7" end="7"/>
                                            </p:txEl>
                                          </p:spTgt>
                                        </p:tgtEl>
                                        <p:attrNameLst>
                                          <p:attrName>ppt_x</p:attrName>
                                        </p:attrNameLst>
                                      </p:cBhvr>
                                      <p:tavLst>
                                        <p:tav tm="0">
                                          <p:val>
                                            <p:strVal val="#ppt_x"/>
                                          </p:val>
                                        </p:tav>
                                        <p:tav tm="100000">
                                          <p:val>
                                            <p:strVal val="#ppt_x"/>
                                          </p:val>
                                        </p:tav>
                                      </p:tavLst>
                                    </p:anim>
                                    <p:anim calcmode="lin" valueType="num">
                                      <p:cBhvr>
                                        <p:cTn id="73" dur="500" fill="hold"/>
                                        <p:tgtEl>
                                          <p:spTgt spid="200707">
                                            <p:txEl>
                                              <p:pRg st="7" end="7"/>
                                            </p:txEl>
                                          </p:spTgt>
                                        </p:tgtEl>
                                        <p:attrNameLst>
                                          <p:attrName>ppt_y</p:attrName>
                                        </p:attrNameLst>
                                      </p:cBhvr>
                                      <p:tavLst>
                                        <p:tav tm="0">
                                          <p:val>
                                            <p:strVal val="#ppt_h+1"/>
                                          </p:val>
                                        </p:tav>
                                        <p:tav tm="100000">
                                          <p:val>
                                            <p:strVal val="#ppt_y"/>
                                          </p:val>
                                        </p:tav>
                                      </p:tavLst>
                                    </p:anim>
                                    <p:animEffect transition="in" filter="fade">
                                      <p:cBhvr>
                                        <p:cTn id="74" dur="500"/>
                                        <p:tgtEl>
                                          <p:spTgt spid="200707">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grpId="0" nodeType="clickEffect">
                                  <p:stCondLst>
                                    <p:cond delay="0"/>
                                  </p:stCondLst>
                                  <p:childTnLst>
                                    <p:set>
                                      <p:cBhvr>
                                        <p:cTn id="78" dur="1" fill="hold">
                                          <p:stCondLst>
                                            <p:cond delay="0"/>
                                          </p:stCondLst>
                                        </p:cTn>
                                        <p:tgtEl>
                                          <p:spTgt spid="200707">
                                            <p:txEl>
                                              <p:pRg st="8" end="8"/>
                                            </p:txEl>
                                          </p:spTgt>
                                        </p:tgtEl>
                                        <p:attrNameLst>
                                          <p:attrName>style.visibility</p:attrName>
                                        </p:attrNameLst>
                                      </p:cBhvr>
                                      <p:to>
                                        <p:strVal val="visible"/>
                                      </p:to>
                                    </p:set>
                                    <p:anim calcmode="lin" valueType="num">
                                      <p:cBhvr>
                                        <p:cTn id="79" dur="500" fill="hold"/>
                                        <p:tgtEl>
                                          <p:spTgt spid="200707">
                                            <p:txEl>
                                              <p:pRg st="8" end="8"/>
                                            </p:txEl>
                                          </p:spTgt>
                                        </p:tgtEl>
                                        <p:attrNameLst>
                                          <p:attrName>ppt_w</p:attrName>
                                        </p:attrNameLst>
                                      </p:cBhvr>
                                      <p:tavLst>
                                        <p:tav tm="0">
                                          <p:val>
                                            <p:strVal val="#ppt_w*2.5"/>
                                          </p:val>
                                        </p:tav>
                                        <p:tav tm="100000">
                                          <p:val>
                                            <p:strVal val="#ppt_w"/>
                                          </p:val>
                                        </p:tav>
                                      </p:tavLst>
                                    </p:anim>
                                    <p:anim calcmode="lin" valueType="num">
                                      <p:cBhvr>
                                        <p:cTn id="80" dur="500" fill="hold"/>
                                        <p:tgtEl>
                                          <p:spTgt spid="200707">
                                            <p:txEl>
                                              <p:pRg st="8" end="8"/>
                                            </p:txEl>
                                          </p:spTgt>
                                        </p:tgtEl>
                                        <p:attrNameLst>
                                          <p:attrName>ppt_h</p:attrName>
                                        </p:attrNameLst>
                                      </p:cBhvr>
                                      <p:tavLst>
                                        <p:tav tm="0">
                                          <p:val>
                                            <p:strVal val="#ppt_h*0.01"/>
                                          </p:val>
                                        </p:tav>
                                        <p:tav tm="100000">
                                          <p:val>
                                            <p:strVal val="#ppt_h"/>
                                          </p:val>
                                        </p:tav>
                                      </p:tavLst>
                                    </p:anim>
                                    <p:anim calcmode="lin" valueType="num">
                                      <p:cBhvr>
                                        <p:cTn id="81" dur="500" fill="hold"/>
                                        <p:tgtEl>
                                          <p:spTgt spid="200707">
                                            <p:txEl>
                                              <p:pRg st="8" end="8"/>
                                            </p:txEl>
                                          </p:spTgt>
                                        </p:tgtEl>
                                        <p:attrNameLst>
                                          <p:attrName>ppt_x</p:attrName>
                                        </p:attrNameLst>
                                      </p:cBhvr>
                                      <p:tavLst>
                                        <p:tav tm="0">
                                          <p:val>
                                            <p:strVal val="#ppt_x"/>
                                          </p:val>
                                        </p:tav>
                                        <p:tav tm="100000">
                                          <p:val>
                                            <p:strVal val="#ppt_x"/>
                                          </p:val>
                                        </p:tav>
                                      </p:tavLst>
                                    </p:anim>
                                    <p:anim calcmode="lin" valueType="num">
                                      <p:cBhvr>
                                        <p:cTn id="82" dur="500" fill="hold"/>
                                        <p:tgtEl>
                                          <p:spTgt spid="200707">
                                            <p:txEl>
                                              <p:pRg st="8" end="8"/>
                                            </p:txEl>
                                          </p:spTgt>
                                        </p:tgtEl>
                                        <p:attrNameLst>
                                          <p:attrName>ppt_y</p:attrName>
                                        </p:attrNameLst>
                                      </p:cBhvr>
                                      <p:tavLst>
                                        <p:tav tm="0">
                                          <p:val>
                                            <p:strVal val="#ppt_h+1"/>
                                          </p:val>
                                        </p:tav>
                                        <p:tav tm="100000">
                                          <p:val>
                                            <p:strVal val="#ppt_y"/>
                                          </p:val>
                                        </p:tav>
                                      </p:tavLst>
                                    </p:anim>
                                    <p:animEffect transition="in" filter="fade">
                                      <p:cBhvr>
                                        <p:cTn id="83" dur="500"/>
                                        <p:tgtEl>
                                          <p:spTgt spid="2007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4294967295"/>
          </p:nvPr>
        </p:nvSpPr>
        <p:spPr>
          <a:xfrm>
            <a:off x="0" y="1600200"/>
            <a:ext cx="8229600" cy="4530725"/>
          </a:xfrm>
        </p:spPr>
        <p:txBody>
          <a:bodyPr/>
          <a:lstStyle/>
          <a:p>
            <a:pPr eaLnBrk="1" hangingPunct="1">
              <a:buFont typeface="Wingdings" pitchFamily="2" charset="2"/>
              <a:buNone/>
            </a:pPr>
            <a:r>
              <a:rPr lang="fa-IR" sz="3200" b="1" smtClean="0">
                <a:latin typeface="Times New Roman" pitchFamily="18" charset="0"/>
                <a:cs typeface="Times New Roman" pitchFamily="18" charset="0"/>
              </a:rPr>
              <a:t>هدف ارگونومی                          </a:t>
            </a:r>
          </a:p>
          <a:p>
            <a:pPr eaLnBrk="1" hangingPunct="1"/>
            <a:endParaRPr lang="fa-IR" sz="3200" b="1" smtClean="0">
              <a:latin typeface="Times New Roman" pitchFamily="18" charset="0"/>
              <a:cs typeface="Times New Roman" pitchFamily="18" charset="0"/>
            </a:endParaRPr>
          </a:p>
          <a:p>
            <a:pPr eaLnBrk="1" hangingPunct="1">
              <a:buFont typeface="Wingdings" pitchFamily="2" charset="2"/>
              <a:buNone/>
            </a:pPr>
            <a:r>
              <a:rPr lang="fa-IR" sz="3200" b="1" smtClean="0">
                <a:solidFill>
                  <a:schemeClr val="tx2"/>
                </a:solidFill>
                <a:latin typeface="Times New Roman" pitchFamily="18" charset="0"/>
                <a:cs typeface="Times New Roman" pitchFamily="18" charset="0"/>
              </a:rPr>
              <a:t>           	  طراحی ایستگاه یا پست کاری </a:t>
            </a:r>
          </a:p>
          <a:p>
            <a:pPr eaLnBrk="1" hangingPunct="1">
              <a:buFont typeface="Wingdings" pitchFamily="2" charset="2"/>
              <a:buNone/>
            </a:pPr>
            <a:r>
              <a:rPr lang="fa-IR" sz="3200" b="1" smtClean="0">
                <a:latin typeface="Times New Roman" pitchFamily="18" charset="0"/>
                <a:cs typeface="Times New Roman" pitchFamily="18" charset="0"/>
              </a:rPr>
              <a:t>				</a:t>
            </a:r>
          </a:p>
          <a:p>
            <a:pPr eaLnBrk="1" hangingPunct="1">
              <a:buFont typeface="Wingdings" pitchFamily="2" charset="2"/>
              <a:buNone/>
            </a:pPr>
            <a:r>
              <a:rPr lang="fa-IR" sz="3200" b="1" smtClean="0">
                <a:latin typeface="Times New Roman" pitchFamily="18" charset="0"/>
                <a:cs typeface="Times New Roman" pitchFamily="18" charset="0"/>
              </a:rPr>
              <a:t>				</a:t>
            </a:r>
          </a:p>
          <a:p>
            <a:pPr eaLnBrk="1" hangingPunct="1">
              <a:buFont typeface="Wingdings" pitchFamily="2" charset="2"/>
              <a:buNone/>
            </a:pPr>
            <a:r>
              <a:rPr lang="fa-IR" sz="3200" b="1" smtClean="0">
                <a:solidFill>
                  <a:schemeClr val="bg2"/>
                </a:solidFill>
                <a:latin typeface="Times New Roman" pitchFamily="18" charset="0"/>
                <a:cs typeface="Times New Roman" pitchFamily="18" charset="0"/>
              </a:rPr>
              <a:t>					متناسب با ویژگیهای فیزیکی و 				روانی کاربر</a:t>
            </a:r>
            <a:endParaRPr lang="en-US" sz="3200" b="1" smtClean="0">
              <a:solidFill>
                <a:schemeClr val="bg2"/>
              </a:solidFill>
              <a:latin typeface="Times New Roman" pitchFamily="18" charset="0"/>
              <a:cs typeface="Times New Roman" pitchFamily="18" charset="0"/>
            </a:endParaRPr>
          </a:p>
        </p:txBody>
      </p:sp>
      <p:sp>
        <p:nvSpPr>
          <p:cNvPr id="8199" name="AutoShape 7"/>
          <p:cNvSpPr>
            <a:spLocks noChangeArrowheads="1"/>
          </p:cNvSpPr>
          <p:nvPr/>
        </p:nvSpPr>
        <p:spPr bwMode="auto">
          <a:xfrm>
            <a:off x="6804025" y="2205038"/>
            <a:ext cx="431800" cy="936625"/>
          </a:xfrm>
          <a:prstGeom prst="curvedLeftArrow">
            <a:avLst>
              <a:gd name="adj1" fmla="val 43382"/>
              <a:gd name="adj2" fmla="val 86765"/>
              <a:gd name="adj3" fmla="val 33333"/>
            </a:avLst>
          </a:prstGeom>
          <a:solidFill>
            <a:schemeClr val="accent1"/>
          </a:solidFill>
          <a:ln w="9525">
            <a:solidFill>
              <a:schemeClr val="tx1"/>
            </a:solidFill>
            <a:miter lim="800000"/>
            <a:headEnd/>
            <a:tailEnd/>
          </a:ln>
        </p:spPr>
        <p:txBody>
          <a:bodyPr wrap="none" anchor="ctr"/>
          <a:lstStyle/>
          <a:p>
            <a:endParaRPr lang="fa-IR"/>
          </a:p>
        </p:txBody>
      </p:sp>
      <p:sp>
        <p:nvSpPr>
          <p:cNvPr id="8200" name="AutoShape 8"/>
          <p:cNvSpPr>
            <a:spLocks noChangeArrowheads="1"/>
          </p:cNvSpPr>
          <p:nvPr/>
        </p:nvSpPr>
        <p:spPr bwMode="auto">
          <a:xfrm>
            <a:off x="4643438" y="3357563"/>
            <a:ext cx="431800" cy="936625"/>
          </a:xfrm>
          <a:prstGeom prst="curvedLeftArrow">
            <a:avLst>
              <a:gd name="adj1" fmla="val 43382"/>
              <a:gd name="adj2" fmla="val 86765"/>
              <a:gd name="adj3" fmla="val 33333"/>
            </a:avLst>
          </a:prstGeom>
          <a:solidFill>
            <a:schemeClr val="accent1"/>
          </a:solidFill>
          <a:ln w="9525">
            <a:solidFill>
              <a:schemeClr val="tx1"/>
            </a:solidFill>
            <a:miter lim="800000"/>
            <a:headEnd/>
            <a:tailEnd/>
          </a:ln>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ppt_x</p:attrName>
                                        </p:attrNameLst>
                                      </p:cBhvr>
                                      <p:tavLst>
                                        <p:tav tm="0">
                                          <p:val>
                                            <p:strVal val="#ppt_x-.2"/>
                                          </p:val>
                                        </p:tav>
                                        <p:tav tm="100000">
                                          <p:val>
                                            <p:strVal val="#ppt_x"/>
                                          </p:val>
                                        </p:tav>
                                      </p:tavLst>
                                    </p:anim>
                                    <p:anim calcmode="lin" valueType="num">
                                      <p:cBhvr>
                                        <p:cTn id="15" dur="1000" fill="hold"/>
                                        <p:tgtEl>
                                          <p:spTgt spid="819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200"/>
                                        </p:tgtEl>
                                        <p:attrNameLst>
                                          <p:attrName>style.visibility</p:attrName>
                                        </p:attrNameLst>
                                      </p:cBhvr>
                                      <p:to>
                                        <p:strVal val="visible"/>
                                      </p:to>
                                    </p:set>
                                    <p:anim calcmode="lin" valueType="num">
                                      <p:cBhvr>
                                        <p:cTn id="28" dur="1000" fill="hold"/>
                                        <p:tgtEl>
                                          <p:spTgt spid="8200"/>
                                        </p:tgtEl>
                                        <p:attrNameLst>
                                          <p:attrName>ppt_x</p:attrName>
                                        </p:attrNameLst>
                                      </p:cBhvr>
                                      <p:tavLst>
                                        <p:tav tm="0">
                                          <p:val>
                                            <p:strVal val="#ppt_x-.2"/>
                                          </p:val>
                                        </p:tav>
                                        <p:tav tm="100000">
                                          <p:val>
                                            <p:strVal val="#ppt_x"/>
                                          </p:val>
                                        </p:tav>
                                      </p:tavLst>
                                    </p:anim>
                                    <p:anim calcmode="lin" valueType="num">
                                      <p:cBhvr>
                                        <p:cTn id="29" dur="1000" fill="hold"/>
                                        <p:tgtEl>
                                          <p:spTgt spid="820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20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1000"/>
                                        <p:tgtEl>
                                          <p:spTgt spid="8195">
                                            <p:txEl>
                                              <p:pRg st="5" end="5"/>
                                            </p:txEl>
                                          </p:spTgt>
                                        </p:tgtEl>
                                      </p:cBhvr>
                                    </p:animEffect>
                                    <p:anim calcmode="lin" valueType="num">
                                      <p:cBhvr>
                                        <p:cTn id="36"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9" grpId="0" animBg="1"/>
      <p:bldP spid="82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01731" name="Rectangle 3"/>
          <p:cNvSpPr>
            <a:spLocks noGrp="1" noChangeArrowheads="1"/>
          </p:cNvSpPr>
          <p:nvPr>
            <p:ph type="body" idx="1"/>
          </p:nvPr>
        </p:nvSpPr>
        <p:spPr/>
        <p:txBody>
          <a:bodyPr/>
          <a:lstStyle/>
          <a:p>
            <a:pPr algn="just" eaLnBrk="1" hangingPunct="1"/>
            <a:r>
              <a:rPr lang="fa-IR" dirty="0" smtClean="0">
                <a:cs typeface="B Yekan" pitchFamily="2" charset="-78"/>
              </a:rPr>
              <a:t>اگر نتوان صندلی را تا حدی پايين آورد که کف پاها روی زمين قرار گيرد (مثلاً به علت اين که سطح ميز بالاتر است)، برای ايجاد تکيه‌گاهِ کافی برای پاها می‌توان از زيرپايي استفاده کرد </a:t>
            </a:r>
          </a:p>
          <a:p>
            <a:pPr algn="just" eaLnBrk="1" hangingPunct="1"/>
            <a:r>
              <a:rPr lang="fa-IR" dirty="0" smtClean="0">
                <a:cs typeface="B Yekan" pitchFamily="2" charset="-78"/>
              </a:rPr>
              <a:t>پهنا و عمق زیرپایی: حداقل 30 سانتیمتر </a:t>
            </a:r>
          </a:p>
          <a:p>
            <a:pPr algn="just" eaLnBrk="1" hangingPunct="1"/>
            <a:r>
              <a:rPr lang="fa-IR" dirty="0" smtClean="0">
                <a:cs typeface="B Yekan" pitchFamily="2" charset="-78"/>
              </a:rPr>
              <a:t>زاویة با سطح افق: 0 تا 30 درجه</a:t>
            </a:r>
            <a:endParaRPr lang="en-US" dirty="0" smtClean="0">
              <a:cs typeface="B Yek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p:cTn id="7" dur="500" fill="hold"/>
                                        <p:tgtEl>
                                          <p:spTgt spid="20173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0173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0173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0173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017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01731">
                                            <p:txEl>
                                              <p:pRg st="1" end="1"/>
                                            </p:txEl>
                                          </p:spTgt>
                                        </p:tgtEl>
                                        <p:attrNameLst>
                                          <p:attrName>style.visibility</p:attrName>
                                        </p:attrNameLst>
                                      </p:cBhvr>
                                      <p:to>
                                        <p:strVal val="visible"/>
                                      </p:to>
                                    </p:set>
                                    <p:anim calcmode="lin" valueType="num">
                                      <p:cBhvr>
                                        <p:cTn id="16" dur="500" fill="hold"/>
                                        <p:tgtEl>
                                          <p:spTgt spid="201731">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01731">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01731">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1731">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017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01731">
                                            <p:txEl>
                                              <p:pRg st="2" end="2"/>
                                            </p:txEl>
                                          </p:spTgt>
                                        </p:tgtEl>
                                        <p:attrNameLst>
                                          <p:attrName>style.visibility</p:attrName>
                                        </p:attrNameLst>
                                      </p:cBhvr>
                                      <p:to>
                                        <p:strVal val="visible"/>
                                      </p:to>
                                    </p:set>
                                    <p:anim calcmode="lin" valueType="num">
                                      <p:cBhvr>
                                        <p:cTn id="25" dur="500" fill="hold"/>
                                        <p:tgtEl>
                                          <p:spTgt spid="201731">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01731">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01731">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01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202756" name="Picture 4" descr="Footrest Diagram"/>
          <p:cNvPicPr>
            <a:picLocks noGrp="1" noChangeAspect="1" noChangeArrowheads="1"/>
          </p:cNvPicPr>
          <p:nvPr>
            <p:ph type="body" idx="1"/>
          </p:nvPr>
        </p:nvPicPr>
        <p:blipFill>
          <a:blip r:embed="rId2" cstate="print"/>
          <a:srcRect/>
          <a:stretch>
            <a:fillRect/>
          </a:stretch>
        </p:blipFill>
        <p:spPr>
          <a:xfrm>
            <a:off x="1908175" y="1685925"/>
            <a:ext cx="5472113" cy="4376738"/>
          </a:xfr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fade">
                                      <p:cBhvr>
                                        <p:cTn id="7" dur="800" decel="100000"/>
                                        <p:tgtEl>
                                          <p:spTgt spid="202756"/>
                                        </p:tgtEl>
                                      </p:cBhvr>
                                    </p:animEffect>
                                    <p:anim calcmode="lin" valueType="num">
                                      <p:cBhvr>
                                        <p:cTn id="8" dur="800" decel="100000" fill="hold"/>
                                        <p:tgtEl>
                                          <p:spTgt spid="202756"/>
                                        </p:tgtEl>
                                        <p:attrNameLst>
                                          <p:attrName>style.rotation</p:attrName>
                                        </p:attrNameLst>
                                      </p:cBhvr>
                                      <p:tavLst>
                                        <p:tav tm="0">
                                          <p:val>
                                            <p:fltVal val="-90"/>
                                          </p:val>
                                        </p:tav>
                                        <p:tav tm="100000">
                                          <p:val>
                                            <p:fltVal val="0"/>
                                          </p:val>
                                        </p:tav>
                                      </p:tavLst>
                                    </p:anim>
                                    <p:anim calcmode="lin" valueType="num">
                                      <p:cBhvr>
                                        <p:cTn id="9" dur="800" decel="100000" fill="hold"/>
                                        <p:tgtEl>
                                          <p:spTgt spid="202756"/>
                                        </p:tgtEl>
                                        <p:attrNameLst>
                                          <p:attrName>ppt_x</p:attrName>
                                        </p:attrNameLst>
                                      </p:cBhvr>
                                      <p:tavLst>
                                        <p:tav tm="0">
                                          <p:val>
                                            <p:strVal val="#ppt_x+0.4"/>
                                          </p:val>
                                        </p:tav>
                                        <p:tav tm="100000">
                                          <p:val>
                                            <p:strVal val="#ppt_x-0.05"/>
                                          </p:val>
                                        </p:tav>
                                      </p:tavLst>
                                    </p:anim>
                                    <p:anim calcmode="lin" valueType="num">
                                      <p:cBhvr>
                                        <p:cTn id="10" dur="800" decel="100000" fill="hold"/>
                                        <p:tgtEl>
                                          <p:spTgt spid="2027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27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27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03779" name="Rectangle 3"/>
          <p:cNvSpPr>
            <a:spLocks noGrp="1" noChangeArrowheads="1"/>
          </p:cNvSpPr>
          <p:nvPr>
            <p:ph type="body" idx="1"/>
          </p:nvPr>
        </p:nvSpPr>
        <p:spPr/>
        <p:txBody>
          <a:bodyPr/>
          <a:lstStyle/>
          <a:p>
            <a:pPr eaLnBrk="1" hangingPunct="1">
              <a:lnSpc>
                <a:spcPct val="90000"/>
              </a:lnSpc>
            </a:pPr>
            <a:r>
              <a:rPr lang="fa-IR" sz="2400" b="1" smtClean="0"/>
              <a:t>3.</a:t>
            </a:r>
            <a:r>
              <a:rPr lang="fa-IR" sz="2400" smtClean="0"/>
              <a:t> </a:t>
            </a:r>
            <a:r>
              <a:rPr lang="fa-IR" sz="2400" i="1" smtClean="0"/>
              <a:t>بالشتک نشيمن صندلی: </a:t>
            </a:r>
          </a:p>
          <a:p>
            <a:pPr eaLnBrk="1" hangingPunct="1">
              <a:lnSpc>
                <a:spcPct val="90000"/>
              </a:lnSpc>
            </a:pPr>
            <a:r>
              <a:rPr lang="fa-IR" sz="2400" smtClean="0"/>
              <a:t>قابل تنظيم و به اندازة کافی بزرگ </a:t>
            </a:r>
          </a:p>
          <a:p>
            <a:pPr eaLnBrk="1" hangingPunct="1">
              <a:lnSpc>
                <a:spcPct val="90000"/>
              </a:lnSpc>
            </a:pPr>
            <a:r>
              <a:rPr lang="fa-IR" sz="2400" smtClean="0"/>
              <a:t>لبة بالشتک گرد با حالت آبشار مانند </a:t>
            </a:r>
          </a:p>
          <a:p>
            <a:pPr eaLnBrk="1" hangingPunct="1">
              <a:lnSpc>
                <a:spcPct val="90000"/>
              </a:lnSpc>
            </a:pPr>
            <a:r>
              <a:rPr lang="fa-IR" sz="2400" smtClean="0"/>
              <a:t>جنس بالشتک و پشتی محکم و در عين حال انعطاف‌پذير</a:t>
            </a:r>
          </a:p>
          <a:p>
            <a:pPr eaLnBrk="1" hangingPunct="1">
              <a:lnSpc>
                <a:spcPct val="90000"/>
              </a:lnSpc>
            </a:pPr>
            <a:r>
              <a:rPr lang="fa-IR" sz="2400" smtClean="0"/>
              <a:t>عمق بالشتک: متناسب با قد فرد باشد، به طوری که بيشترِ قسمت ران‌ها روی آن قرار گيرد، بدون اين که تماسی بين پشت زانوی فرد با لبة جلويي آن ايجاد شود. </a:t>
            </a:r>
          </a:p>
          <a:p>
            <a:pPr eaLnBrk="1" hangingPunct="1">
              <a:lnSpc>
                <a:spcPct val="90000"/>
              </a:lnSpc>
            </a:pPr>
            <a:r>
              <a:rPr lang="fa-IR" sz="2400" smtClean="0"/>
              <a:t>عرض بالشتک: حداقل به اندازة پهنای رانها</a:t>
            </a:r>
          </a:p>
          <a:p>
            <a:pPr eaLnBrk="1" hangingPunct="1">
              <a:lnSpc>
                <a:spcPct val="90000"/>
              </a:lnSpc>
            </a:pPr>
            <a:r>
              <a:rPr lang="fa-IR" sz="2400" smtClean="0"/>
              <a:t>قابلیت تنظیم: </a:t>
            </a:r>
          </a:p>
          <a:p>
            <a:pPr eaLnBrk="1" hangingPunct="1">
              <a:lnSpc>
                <a:spcPct val="90000"/>
              </a:lnSpc>
            </a:pPr>
            <a:r>
              <a:rPr lang="fa-IR" sz="2400" smtClean="0"/>
              <a:t>حداقل 5 سانتیمتر به جلو و عقب</a:t>
            </a:r>
          </a:p>
          <a:p>
            <a:pPr eaLnBrk="1" hangingPunct="1">
              <a:lnSpc>
                <a:spcPct val="90000"/>
              </a:lnSpc>
            </a:pPr>
            <a:r>
              <a:rPr lang="fa-IR" sz="2400" smtClean="0"/>
              <a:t>3 درجه به سمت جلو و 4 درجه به سمت عقب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additive="base">
                                        <p:cTn id="7" dur="50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03779">
                                            <p:txEl>
                                              <p:pRg st="2" end="2"/>
                                            </p:txEl>
                                          </p:spTgt>
                                        </p:tgtEl>
                                        <p:attrNameLst>
                                          <p:attrName>style.visibility</p:attrName>
                                        </p:attrNameLst>
                                      </p:cBhvr>
                                      <p:to>
                                        <p:strVal val="visible"/>
                                      </p:to>
                                    </p:set>
                                    <p:anim calcmode="lin" valueType="num">
                                      <p:cBhvr additive="base">
                                        <p:cTn id="19" dur="50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03779">
                                            <p:txEl>
                                              <p:pRg st="3" end="3"/>
                                            </p:txEl>
                                          </p:spTgt>
                                        </p:tgtEl>
                                        <p:attrNameLst>
                                          <p:attrName>style.visibility</p:attrName>
                                        </p:attrNameLst>
                                      </p:cBhvr>
                                      <p:to>
                                        <p:strVal val="visible"/>
                                      </p:to>
                                    </p:set>
                                    <p:anim calcmode="lin" valueType="num">
                                      <p:cBhvr additive="base">
                                        <p:cTn id="25" dur="50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03779">
                                            <p:txEl>
                                              <p:pRg st="4" end="4"/>
                                            </p:txEl>
                                          </p:spTgt>
                                        </p:tgtEl>
                                        <p:attrNameLst>
                                          <p:attrName>style.visibility</p:attrName>
                                        </p:attrNameLst>
                                      </p:cBhvr>
                                      <p:to>
                                        <p:strVal val="visible"/>
                                      </p:to>
                                    </p:set>
                                    <p:anim calcmode="lin" valueType="num">
                                      <p:cBhvr additive="base">
                                        <p:cTn id="31" dur="50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203779">
                                            <p:txEl>
                                              <p:pRg st="5" end="5"/>
                                            </p:txEl>
                                          </p:spTgt>
                                        </p:tgtEl>
                                        <p:attrNameLst>
                                          <p:attrName>style.visibility</p:attrName>
                                        </p:attrNameLst>
                                      </p:cBhvr>
                                      <p:to>
                                        <p:strVal val="visible"/>
                                      </p:to>
                                    </p:set>
                                    <p:anim calcmode="lin" valueType="num">
                                      <p:cBhvr additive="base">
                                        <p:cTn id="37" dur="5000" fill="hold"/>
                                        <p:tgtEl>
                                          <p:spTgt spid="203779">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2037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203779">
                                            <p:txEl>
                                              <p:pRg st="6" end="6"/>
                                            </p:txEl>
                                          </p:spTgt>
                                        </p:tgtEl>
                                        <p:attrNameLst>
                                          <p:attrName>style.visibility</p:attrName>
                                        </p:attrNameLst>
                                      </p:cBhvr>
                                      <p:to>
                                        <p:strVal val="visible"/>
                                      </p:to>
                                    </p:set>
                                    <p:anim calcmode="lin" valueType="num">
                                      <p:cBhvr additive="base">
                                        <p:cTn id="43" dur="5000" fill="hold"/>
                                        <p:tgtEl>
                                          <p:spTgt spid="203779">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2037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203779">
                                            <p:txEl>
                                              <p:pRg st="7" end="7"/>
                                            </p:txEl>
                                          </p:spTgt>
                                        </p:tgtEl>
                                        <p:attrNameLst>
                                          <p:attrName>style.visibility</p:attrName>
                                        </p:attrNameLst>
                                      </p:cBhvr>
                                      <p:to>
                                        <p:strVal val="visible"/>
                                      </p:to>
                                    </p:set>
                                    <p:anim calcmode="lin" valueType="num">
                                      <p:cBhvr additive="base">
                                        <p:cTn id="49" dur="5000" fill="hold"/>
                                        <p:tgtEl>
                                          <p:spTgt spid="203779">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2037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203779">
                                            <p:txEl>
                                              <p:pRg st="8" end="8"/>
                                            </p:txEl>
                                          </p:spTgt>
                                        </p:tgtEl>
                                        <p:attrNameLst>
                                          <p:attrName>style.visibility</p:attrName>
                                        </p:attrNameLst>
                                      </p:cBhvr>
                                      <p:to>
                                        <p:strVal val="visible"/>
                                      </p:to>
                                    </p:set>
                                    <p:anim calcmode="lin" valueType="num">
                                      <p:cBhvr additive="base">
                                        <p:cTn id="55" dur="5000" fill="hold"/>
                                        <p:tgtEl>
                                          <p:spTgt spid="203779">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2037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04803" name="Rectangle 3"/>
          <p:cNvSpPr>
            <a:spLocks noGrp="1" noChangeArrowheads="1"/>
          </p:cNvSpPr>
          <p:nvPr>
            <p:ph type="body" idx="1"/>
          </p:nvPr>
        </p:nvSpPr>
        <p:spPr/>
        <p:txBody>
          <a:bodyPr/>
          <a:lstStyle/>
          <a:p>
            <a:pPr eaLnBrk="1" hangingPunct="1"/>
            <a:r>
              <a:rPr lang="fa-IR" smtClean="0"/>
              <a:t>نامناسب بودن اندازه بالشتک:</a:t>
            </a:r>
          </a:p>
          <a:p>
            <a:pPr eaLnBrk="1" hangingPunct="1"/>
            <a:r>
              <a:rPr lang="fa-IR" smtClean="0"/>
              <a:t>تکيه‌گاهی ناکافی برای پاها</a:t>
            </a:r>
          </a:p>
          <a:p>
            <a:pPr eaLnBrk="1" hangingPunct="1"/>
            <a:r>
              <a:rPr lang="fa-IR" smtClean="0"/>
              <a:t>محدودشدن حرکت را </a:t>
            </a:r>
          </a:p>
          <a:p>
            <a:pPr eaLnBrk="1" hangingPunct="1"/>
            <a:r>
              <a:rPr lang="fa-IR" smtClean="0"/>
              <a:t>بالشتک کم عمق: فشار زياد روی باسن افراد بلندقد </a:t>
            </a:r>
          </a:p>
          <a:p>
            <a:pPr eaLnBrk="1" hangingPunct="1"/>
            <a:r>
              <a:rPr lang="fa-IR" smtClean="0"/>
              <a:t>بالشتک بسيار عمیق: فشار زياد روی زانوهای کاربران کوتاه قد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p:cTn id="7" dur="500" fill="hold"/>
                                        <p:tgtEl>
                                          <p:spTgt spid="20480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0480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0480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0480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04803">
                                            <p:txEl>
                                              <p:pRg st="1" end="1"/>
                                            </p:txEl>
                                          </p:spTgt>
                                        </p:tgtEl>
                                        <p:attrNameLst>
                                          <p:attrName>style.visibility</p:attrName>
                                        </p:attrNameLst>
                                      </p:cBhvr>
                                      <p:to>
                                        <p:strVal val="visible"/>
                                      </p:to>
                                    </p:set>
                                    <p:anim calcmode="lin" valueType="num">
                                      <p:cBhvr>
                                        <p:cTn id="16" dur="500" fill="hold"/>
                                        <p:tgtEl>
                                          <p:spTgt spid="20480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0480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480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0480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04803">
                                            <p:txEl>
                                              <p:pRg st="2" end="2"/>
                                            </p:txEl>
                                          </p:spTgt>
                                        </p:tgtEl>
                                        <p:attrNameLst>
                                          <p:attrName>style.visibility</p:attrName>
                                        </p:attrNameLst>
                                      </p:cBhvr>
                                      <p:to>
                                        <p:strVal val="visible"/>
                                      </p:to>
                                    </p:set>
                                    <p:anim calcmode="lin" valueType="num">
                                      <p:cBhvr>
                                        <p:cTn id="25" dur="500" fill="hold"/>
                                        <p:tgtEl>
                                          <p:spTgt spid="20480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0480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0480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0480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204803">
                                            <p:txEl>
                                              <p:pRg st="3" end="3"/>
                                            </p:txEl>
                                          </p:spTgt>
                                        </p:tgtEl>
                                        <p:attrNameLst>
                                          <p:attrName>style.visibility</p:attrName>
                                        </p:attrNameLst>
                                      </p:cBhvr>
                                      <p:to>
                                        <p:strVal val="visible"/>
                                      </p:to>
                                    </p:set>
                                    <p:anim calcmode="lin" valueType="num">
                                      <p:cBhvr>
                                        <p:cTn id="34" dur="500" fill="hold"/>
                                        <p:tgtEl>
                                          <p:spTgt spid="20480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20480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0480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20480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204803">
                                            <p:txEl>
                                              <p:pRg st="4" end="4"/>
                                            </p:txEl>
                                          </p:spTgt>
                                        </p:tgtEl>
                                        <p:attrNameLst>
                                          <p:attrName>style.visibility</p:attrName>
                                        </p:attrNameLst>
                                      </p:cBhvr>
                                      <p:to>
                                        <p:strVal val="visible"/>
                                      </p:to>
                                    </p:set>
                                    <p:anim calcmode="lin" valueType="num">
                                      <p:cBhvr>
                                        <p:cTn id="43" dur="500" fill="hold"/>
                                        <p:tgtEl>
                                          <p:spTgt spid="20480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20480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0480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204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05827" name="Rectangle 3"/>
          <p:cNvSpPr>
            <a:spLocks noGrp="1" noChangeArrowheads="1"/>
          </p:cNvSpPr>
          <p:nvPr>
            <p:ph type="body" idx="1"/>
          </p:nvPr>
        </p:nvSpPr>
        <p:spPr/>
        <p:txBody>
          <a:bodyPr/>
          <a:lstStyle/>
          <a:p>
            <a:pPr eaLnBrk="1" hangingPunct="1"/>
            <a:r>
              <a:rPr lang="fa-IR" b="1" smtClean="0"/>
              <a:t>4.</a:t>
            </a:r>
            <a:r>
              <a:rPr lang="fa-IR" smtClean="0"/>
              <a:t> </a:t>
            </a:r>
            <a:r>
              <a:rPr lang="fa-IR" i="1" smtClean="0"/>
              <a:t>پشتی صندلی</a:t>
            </a:r>
            <a:r>
              <a:rPr lang="fa-IR" smtClean="0"/>
              <a:t> مطابق با انحنای طبيعی ستون مهره‌ها</a:t>
            </a:r>
          </a:p>
          <a:p>
            <a:pPr eaLnBrk="1" hangingPunct="1"/>
            <a:r>
              <a:rPr lang="fa-IR" smtClean="0"/>
              <a:t>ارتفاع پشتی: قابل تنظيم  </a:t>
            </a:r>
          </a:p>
          <a:p>
            <a:pPr eaLnBrk="1" hangingPunct="1"/>
            <a:r>
              <a:rPr lang="fa-IR" smtClean="0"/>
              <a:t>پشتی بايد به کاربر اجازه دهد حداقل 15 درجه دور از حالت عمودی به عقب حرکت کند </a:t>
            </a:r>
          </a:p>
          <a:p>
            <a:pPr eaLnBrk="1" hangingPunct="1"/>
            <a:r>
              <a:rPr lang="fa-IR" smtClean="0"/>
              <a:t>اگر پشتی بيش از 30 درجه از حالت عمودی به عقب برود، صندلی بايد تکيه‌گاه سر داشته باشد. </a:t>
            </a:r>
          </a:p>
          <a:p>
            <a:pPr eaLnBrk="1" hangingPunct="1"/>
            <a:r>
              <a:rPr lang="fa-IR" smtClean="0"/>
              <a:t>بلندیِ پشتی حداقل 45 و حداکثر 55 سانتيمتر و عرض آن حداقل 35 سانتیمتر </a:t>
            </a:r>
          </a:p>
          <a:p>
            <a:pPr eaLnBrk="1" hangingPunct="1"/>
            <a:r>
              <a:rPr lang="fa-IR" smtClean="0"/>
              <a:t>ارتفاع تکیه‌گاه کمر: 15 تا 25 سانتیمتر بالای نشیمن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p:cTn id="7" dur="500" fill="hold"/>
                                        <p:tgtEl>
                                          <p:spTgt spid="20582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0582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0582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058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05827">
                                            <p:txEl>
                                              <p:pRg st="1" end="1"/>
                                            </p:txEl>
                                          </p:spTgt>
                                        </p:tgtEl>
                                        <p:attrNameLst>
                                          <p:attrName>style.visibility</p:attrName>
                                        </p:attrNameLst>
                                      </p:cBhvr>
                                      <p:to>
                                        <p:strVal val="visible"/>
                                      </p:to>
                                    </p:set>
                                    <p:anim calcmode="lin" valueType="num">
                                      <p:cBhvr>
                                        <p:cTn id="16" dur="500" fill="hold"/>
                                        <p:tgtEl>
                                          <p:spTgt spid="205827">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05827">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5827">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0582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05827">
                                            <p:txEl>
                                              <p:pRg st="2" end="2"/>
                                            </p:txEl>
                                          </p:spTgt>
                                        </p:tgtEl>
                                        <p:attrNameLst>
                                          <p:attrName>style.visibility</p:attrName>
                                        </p:attrNameLst>
                                      </p:cBhvr>
                                      <p:to>
                                        <p:strVal val="visible"/>
                                      </p:to>
                                    </p:set>
                                    <p:anim calcmode="lin" valueType="num">
                                      <p:cBhvr>
                                        <p:cTn id="25" dur="500" fill="hold"/>
                                        <p:tgtEl>
                                          <p:spTgt spid="205827">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05827">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05827">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0582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205827">
                                            <p:txEl>
                                              <p:pRg st="3" end="3"/>
                                            </p:txEl>
                                          </p:spTgt>
                                        </p:tgtEl>
                                        <p:attrNameLst>
                                          <p:attrName>style.visibility</p:attrName>
                                        </p:attrNameLst>
                                      </p:cBhvr>
                                      <p:to>
                                        <p:strVal val="visible"/>
                                      </p:to>
                                    </p:set>
                                    <p:anim calcmode="lin" valueType="num">
                                      <p:cBhvr>
                                        <p:cTn id="34" dur="500" fill="hold"/>
                                        <p:tgtEl>
                                          <p:spTgt spid="205827">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205827">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20582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05827">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20582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205827">
                                            <p:txEl>
                                              <p:pRg st="4" end="4"/>
                                            </p:txEl>
                                          </p:spTgt>
                                        </p:tgtEl>
                                        <p:attrNameLst>
                                          <p:attrName>style.visibility</p:attrName>
                                        </p:attrNameLst>
                                      </p:cBhvr>
                                      <p:to>
                                        <p:strVal val="visible"/>
                                      </p:to>
                                    </p:set>
                                    <p:anim calcmode="lin" valueType="num">
                                      <p:cBhvr>
                                        <p:cTn id="43" dur="500" fill="hold"/>
                                        <p:tgtEl>
                                          <p:spTgt spid="205827">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205827">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205827">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05827">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20582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205827">
                                            <p:txEl>
                                              <p:pRg st="5" end="5"/>
                                            </p:txEl>
                                          </p:spTgt>
                                        </p:tgtEl>
                                        <p:attrNameLst>
                                          <p:attrName>style.visibility</p:attrName>
                                        </p:attrNameLst>
                                      </p:cBhvr>
                                      <p:to>
                                        <p:strVal val="visible"/>
                                      </p:to>
                                    </p:set>
                                    <p:anim calcmode="lin" valueType="num">
                                      <p:cBhvr>
                                        <p:cTn id="52" dur="500" fill="hold"/>
                                        <p:tgtEl>
                                          <p:spTgt spid="205827">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205827">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205827">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205827">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205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pic>
        <p:nvPicPr>
          <p:cNvPr id="209924" name="Picture 4" descr="Figure 2: Natural S-curvature of the spine"/>
          <p:cNvPicPr>
            <a:picLocks noGrp="1" noChangeAspect="1" noChangeArrowheads="1"/>
          </p:cNvPicPr>
          <p:nvPr>
            <p:ph type="body" idx="1"/>
          </p:nvPr>
        </p:nvPicPr>
        <p:blipFill>
          <a:blip r:embed="rId2" cstate="print"/>
          <a:srcRect/>
          <a:stretch>
            <a:fillRect/>
          </a:stretch>
        </p:blipFill>
        <p:spPr>
          <a:xfrm>
            <a:off x="2771775" y="476250"/>
            <a:ext cx="3482975" cy="5807075"/>
          </a:xfr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Effect transition="in" filter="slide(fromBottom)">
                                      <p:cBhvr>
                                        <p:cTn id="7" dur="500"/>
                                        <p:tgtEl>
                                          <p:spTgt spid="20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pic>
        <p:nvPicPr>
          <p:cNvPr id="206852" name="Picture 4"/>
          <p:cNvPicPr>
            <a:picLocks noGrp="1" noChangeAspect="1" noChangeArrowheads="1"/>
          </p:cNvPicPr>
          <p:nvPr>
            <p:ph type="body" idx="1"/>
          </p:nvPr>
        </p:nvPicPr>
        <p:blipFill>
          <a:blip r:embed="rId2" cstate="print"/>
          <a:srcRect/>
          <a:stretch>
            <a:fillRect/>
          </a:stretch>
        </p:blipFill>
        <p:spPr>
          <a:xfrm>
            <a:off x="1468438" y="0"/>
            <a:ext cx="5911850" cy="66643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slide(fromBottom)">
                                      <p:cBhvr>
                                        <p:cTn id="7" dur="5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pic>
        <p:nvPicPr>
          <p:cNvPr id="207876" name="Picture 4" descr="slip%20disc"/>
          <p:cNvPicPr>
            <a:picLocks noGrp="1" noChangeAspect="1" noChangeArrowheads="1" noCrop="1"/>
          </p:cNvPicPr>
          <p:nvPr>
            <p:ph type="body" idx="1"/>
          </p:nvPr>
        </p:nvPicPr>
        <p:blipFill>
          <a:blip r:embed="rId2" cstate="print"/>
          <a:srcRect/>
          <a:stretch>
            <a:fillRect/>
          </a:stretch>
        </p:blipFill>
        <p:spPr>
          <a:xfrm>
            <a:off x="2268538" y="1341438"/>
            <a:ext cx="4535487" cy="45354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7876"/>
                                        </p:tgtEl>
                                        <p:attrNameLst>
                                          <p:attrName>style.visibility</p:attrName>
                                        </p:attrNameLst>
                                      </p:cBhvr>
                                      <p:to>
                                        <p:strVal val="visible"/>
                                      </p:to>
                                    </p:set>
                                    <p:animEffect transition="in" filter="fade">
                                      <p:cBhvr>
                                        <p:cTn id="7" dur="800" decel="100000"/>
                                        <p:tgtEl>
                                          <p:spTgt spid="207876"/>
                                        </p:tgtEl>
                                      </p:cBhvr>
                                    </p:animEffect>
                                    <p:anim calcmode="lin" valueType="num">
                                      <p:cBhvr>
                                        <p:cTn id="8" dur="800" decel="100000" fill="hold"/>
                                        <p:tgtEl>
                                          <p:spTgt spid="207876"/>
                                        </p:tgtEl>
                                        <p:attrNameLst>
                                          <p:attrName>style.rotation</p:attrName>
                                        </p:attrNameLst>
                                      </p:cBhvr>
                                      <p:tavLst>
                                        <p:tav tm="0">
                                          <p:val>
                                            <p:fltVal val="-90"/>
                                          </p:val>
                                        </p:tav>
                                        <p:tav tm="100000">
                                          <p:val>
                                            <p:fltVal val="0"/>
                                          </p:val>
                                        </p:tav>
                                      </p:tavLst>
                                    </p:anim>
                                    <p:anim calcmode="lin" valueType="num">
                                      <p:cBhvr>
                                        <p:cTn id="9" dur="800" decel="100000" fill="hold"/>
                                        <p:tgtEl>
                                          <p:spTgt spid="207876"/>
                                        </p:tgtEl>
                                        <p:attrNameLst>
                                          <p:attrName>ppt_x</p:attrName>
                                        </p:attrNameLst>
                                      </p:cBhvr>
                                      <p:tavLst>
                                        <p:tav tm="0">
                                          <p:val>
                                            <p:strVal val="#ppt_x+0.4"/>
                                          </p:val>
                                        </p:tav>
                                        <p:tav tm="100000">
                                          <p:val>
                                            <p:strVal val="#ppt_x-0.05"/>
                                          </p:val>
                                        </p:tav>
                                      </p:tavLst>
                                    </p:anim>
                                    <p:anim calcmode="lin" valueType="num">
                                      <p:cBhvr>
                                        <p:cTn id="10" dur="800" decel="100000" fill="hold"/>
                                        <p:tgtEl>
                                          <p:spTgt spid="20787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787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787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pic>
        <p:nvPicPr>
          <p:cNvPr id="217092" name="Picture 4" descr="back support"/>
          <p:cNvPicPr>
            <a:picLocks noChangeAspect="1" noChangeArrowheads="1"/>
          </p:cNvPicPr>
          <p:nvPr/>
        </p:nvPicPr>
        <p:blipFill>
          <a:blip r:embed="rId2" cstate="print"/>
          <a:srcRect/>
          <a:stretch>
            <a:fillRect/>
          </a:stretch>
        </p:blipFill>
        <p:spPr bwMode="auto">
          <a:xfrm>
            <a:off x="755650" y="1773238"/>
            <a:ext cx="3152775" cy="4610100"/>
          </a:xfrm>
          <a:prstGeom prst="rect">
            <a:avLst/>
          </a:prstGeom>
          <a:noFill/>
          <a:ln w="9525">
            <a:solidFill>
              <a:schemeClr val="tx1"/>
            </a:solidFill>
            <a:miter lim="800000"/>
            <a:headEnd/>
            <a:tailEnd/>
          </a:ln>
        </p:spPr>
      </p:pic>
      <p:pic>
        <p:nvPicPr>
          <p:cNvPr id="217095" name="Picture 7" descr="back_support_bench"/>
          <p:cNvPicPr>
            <a:picLocks noGrp="1" noChangeAspect="1" noChangeArrowheads="1"/>
          </p:cNvPicPr>
          <p:nvPr>
            <p:ph type="body" idx="1"/>
          </p:nvPr>
        </p:nvPicPr>
        <p:blipFill>
          <a:blip r:embed="rId3" cstate="print"/>
          <a:srcRect/>
          <a:stretch>
            <a:fillRect/>
          </a:stretch>
        </p:blipFill>
        <p:spPr>
          <a:xfrm>
            <a:off x="4932363" y="1989138"/>
            <a:ext cx="3316287" cy="4413250"/>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dissolve">
                                      <p:cBhvr>
                                        <p:cTn id="7" dur="500"/>
                                        <p:tgtEl>
                                          <p:spTgt spid="21709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7095"/>
                                        </p:tgtEl>
                                        <p:attrNameLst>
                                          <p:attrName>style.visibility</p:attrName>
                                        </p:attrNameLst>
                                      </p:cBhvr>
                                      <p:to>
                                        <p:strVal val="visible"/>
                                      </p:to>
                                    </p:set>
                                    <p:animEffect transition="in" filter="slide(fromBottom)">
                                      <p:cBhvr>
                                        <p:cTn id="12" dur="500"/>
                                        <p:tgtEl>
                                          <p:spTgt spid="217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208899" name="Rectangle 3"/>
          <p:cNvSpPr>
            <a:spLocks noGrp="1" noChangeArrowheads="1"/>
          </p:cNvSpPr>
          <p:nvPr>
            <p:ph type="body" idx="1"/>
          </p:nvPr>
        </p:nvSpPr>
        <p:spPr/>
        <p:txBody>
          <a:bodyPr/>
          <a:lstStyle/>
          <a:p>
            <a:pPr eaLnBrk="1" hangingPunct="1"/>
            <a:r>
              <a:rPr lang="fa-IR" b="1" dirty="0" smtClean="0">
                <a:cs typeface="B Yekan" pitchFamily="2" charset="-78"/>
              </a:rPr>
              <a:t>5.</a:t>
            </a:r>
            <a:r>
              <a:rPr lang="fa-IR" dirty="0" smtClean="0">
                <a:cs typeface="B Yekan" pitchFamily="2" charset="-78"/>
              </a:rPr>
              <a:t> صندلی بايد 5 </a:t>
            </a:r>
            <a:r>
              <a:rPr lang="fa-IR" i="1" dirty="0" smtClean="0">
                <a:cs typeface="B Yekan" pitchFamily="2" charset="-78"/>
              </a:rPr>
              <a:t>پايه با قرقرة مناسب</a:t>
            </a:r>
            <a:r>
              <a:rPr lang="fa-IR" dirty="0" smtClean="0">
                <a:cs typeface="B Yekan" pitchFamily="2" charset="-78"/>
              </a:rPr>
              <a:t> برای پوشش کف محل کار </a:t>
            </a:r>
          </a:p>
          <a:p>
            <a:pPr eaLnBrk="1" hangingPunct="1"/>
            <a:r>
              <a:rPr lang="fa-IR" dirty="0" smtClean="0">
                <a:cs typeface="B Yekan" pitchFamily="2" charset="-78"/>
              </a:rPr>
              <a:t>لبة بالشتک صندلی نبايد فراتر از لبة پايه‌ها باشد.</a:t>
            </a:r>
          </a:p>
          <a:p>
            <a:pPr eaLnBrk="1" hangingPunct="1"/>
            <a:r>
              <a:rPr lang="fa-IR" dirty="0" smtClean="0">
                <a:cs typeface="B Yekan" pitchFamily="2" charset="-78"/>
              </a:rPr>
              <a:t>انتخابِ قرقرة نامناسب برای پوشش کفِ محل کار، قرار دادن صندلی را در وضعيت مناسب نسبت به ميز با مشکل مواجه می کند:</a:t>
            </a:r>
          </a:p>
          <a:p>
            <a:pPr eaLnBrk="1" hangingPunct="1"/>
            <a:r>
              <a:rPr lang="fa-IR" dirty="0" smtClean="0">
                <a:cs typeface="B Yekan" pitchFamily="2" charset="-78"/>
              </a:rPr>
              <a:t>قرقره‌های پهن مخصوص فرش و موکت, قرقره‌های باریک مخصوص کفپوشِ سخت</a:t>
            </a:r>
            <a:endParaRPr lang="en-US" dirty="0" smtClean="0">
              <a:cs typeface="B Yek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dissolve">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dissolve">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dissolve">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dissolve">
                                      <p:cBhvr>
                                        <p:cTn id="22" dur="500"/>
                                        <p:tgtEl>
                                          <p:spTgt spid="208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4294967295"/>
          </p:nvPr>
        </p:nvSpPr>
        <p:spPr>
          <a:xfrm>
            <a:off x="0" y="1600200"/>
            <a:ext cx="8229600" cy="4530725"/>
          </a:xfrm>
        </p:spPr>
        <p:txBody>
          <a:bodyPr/>
          <a:lstStyle/>
          <a:p>
            <a:pPr eaLnBrk="1" hangingPunct="1">
              <a:buFont typeface="Wingdings" pitchFamily="2" charset="2"/>
              <a:buNone/>
            </a:pPr>
            <a:r>
              <a:rPr lang="fa-IR" b="1" smtClean="0">
                <a:latin typeface="Times New Roman" pitchFamily="18" charset="0"/>
                <a:cs typeface="Times New Roman" pitchFamily="18" charset="0"/>
              </a:rPr>
              <a:t>عدم رعایت اصول ارگونومیک در طراحی ایستگاه کاری</a:t>
            </a:r>
          </a:p>
          <a:p>
            <a:pPr eaLnBrk="1" hangingPunct="1"/>
            <a:endParaRPr lang="fa-IR" b="1" smtClean="0">
              <a:latin typeface="Times New Roman" pitchFamily="18" charset="0"/>
              <a:cs typeface="Times New Roman" pitchFamily="18" charset="0"/>
            </a:endParaRPr>
          </a:p>
          <a:p>
            <a:pPr eaLnBrk="1" hangingPunct="1"/>
            <a:endParaRPr lang="fa-IR" b="1" smtClean="0">
              <a:latin typeface="Times New Roman" pitchFamily="18" charset="0"/>
              <a:cs typeface="Times New Roman" pitchFamily="18" charset="0"/>
            </a:endParaRPr>
          </a:p>
          <a:p>
            <a:pPr eaLnBrk="1" hangingPunct="1"/>
            <a:endParaRPr lang="fa-IR" b="1" smtClean="0">
              <a:latin typeface="Times New Roman" pitchFamily="18" charset="0"/>
              <a:cs typeface="Times New Roman" pitchFamily="18" charset="0"/>
            </a:endParaRPr>
          </a:p>
          <a:p>
            <a:pPr eaLnBrk="1" hangingPunct="1">
              <a:buFont typeface="Wingdings" pitchFamily="2" charset="2"/>
              <a:buNone/>
            </a:pPr>
            <a:r>
              <a:rPr lang="fa-IR" b="1" smtClean="0">
                <a:latin typeface="Times New Roman" pitchFamily="18" charset="0"/>
                <a:cs typeface="Times New Roman" pitchFamily="18" charset="0"/>
              </a:rPr>
              <a:t>ایجاد وضعیتهای بدنی نامناسب هنگام کار</a:t>
            </a:r>
          </a:p>
          <a:p>
            <a:pPr eaLnBrk="1" hangingPunct="1"/>
            <a:endParaRPr lang="fa-IR" sz="4000" b="1" smtClean="0">
              <a:latin typeface="Times New Roman" pitchFamily="18" charset="0"/>
              <a:cs typeface="Times New Roman" pitchFamily="18" charset="0"/>
            </a:endParaRPr>
          </a:p>
          <a:p>
            <a:pPr lvl="4" eaLnBrk="1" hangingPunct="1">
              <a:buFont typeface="Wingdings" pitchFamily="2" charset="2"/>
              <a:buNone/>
            </a:pPr>
            <a:r>
              <a:rPr lang="fa-IR" sz="2800" b="1" smtClean="0">
                <a:latin typeface="Times New Roman" pitchFamily="18" charset="0"/>
                <a:cs typeface="Times New Roman" pitchFamily="18" charset="0"/>
              </a:rPr>
              <a:t>			ایجاد بیماری</a:t>
            </a:r>
            <a:endParaRPr lang="en-US" sz="2800" b="1" smtClean="0">
              <a:latin typeface="Times New Roman" pitchFamily="18" charset="0"/>
              <a:cs typeface="Times New Roman" pitchFamily="18" charset="0"/>
            </a:endParaRPr>
          </a:p>
        </p:txBody>
      </p:sp>
      <p:sp>
        <p:nvSpPr>
          <p:cNvPr id="10244" name="AutoShape 4"/>
          <p:cNvSpPr>
            <a:spLocks noChangeArrowheads="1"/>
          </p:cNvSpPr>
          <p:nvPr/>
        </p:nvSpPr>
        <p:spPr bwMode="auto">
          <a:xfrm>
            <a:off x="4067175" y="2349500"/>
            <a:ext cx="1296988" cy="10795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fa-IR"/>
          </a:p>
        </p:txBody>
      </p:sp>
      <p:sp>
        <p:nvSpPr>
          <p:cNvPr id="10245" name="AutoShape 5"/>
          <p:cNvSpPr>
            <a:spLocks noChangeArrowheads="1"/>
          </p:cNvSpPr>
          <p:nvPr/>
        </p:nvSpPr>
        <p:spPr bwMode="auto">
          <a:xfrm>
            <a:off x="4787900" y="4365625"/>
            <a:ext cx="360363" cy="792163"/>
          </a:xfrm>
          <a:prstGeom prst="curvedLeftArrow">
            <a:avLst>
              <a:gd name="adj1" fmla="val 43965"/>
              <a:gd name="adj2" fmla="val 87929"/>
              <a:gd name="adj3" fmla="val 33333"/>
            </a:avLst>
          </a:prstGeom>
          <a:solidFill>
            <a:schemeClr val="accent1"/>
          </a:solidFill>
          <a:ln w="9525">
            <a:solidFill>
              <a:schemeClr val="tx1"/>
            </a:solidFill>
            <a:miter lim="800000"/>
            <a:headEnd/>
            <a:tailEnd/>
          </a:ln>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plus(in)">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ppt_x</p:attrName>
                                        </p:attrNameLst>
                                      </p:cBhvr>
                                      <p:tavLst>
                                        <p:tav tm="0">
                                          <p:val>
                                            <p:strVal val="#ppt_x-.2"/>
                                          </p:val>
                                        </p:tav>
                                        <p:tav tm="100000">
                                          <p:val>
                                            <p:strVal val="#ppt_x"/>
                                          </p:val>
                                        </p:tav>
                                      </p:tavLst>
                                    </p:anim>
                                    <p:anim calcmode="lin" valueType="num">
                                      <p:cBhvr>
                                        <p:cTn id="13" dur="1000" fill="hold"/>
                                        <p:tgtEl>
                                          <p:spTgt spid="1024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plus(in)">
                                      <p:cBhvr>
                                        <p:cTn id="19" dur="2000"/>
                                        <p:tgtEl>
                                          <p:spTgt spid="1024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245"/>
                                        </p:tgtEl>
                                        <p:attrNameLst>
                                          <p:attrName>style.visibility</p:attrName>
                                        </p:attrNameLst>
                                      </p:cBhvr>
                                      <p:to>
                                        <p:strVal val="visible"/>
                                      </p:to>
                                    </p:set>
                                    <p:anim calcmode="lin" valueType="num">
                                      <p:cBhvr>
                                        <p:cTn id="24" dur="1000" fill="hold"/>
                                        <p:tgtEl>
                                          <p:spTgt spid="10245"/>
                                        </p:tgtEl>
                                        <p:attrNameLst>
                                          <p:attrName>ppt_x</p:attrName>
                                        </p:attrNameLst>
                                      </p:cBhvr>
                                      <p:tavLst>
                                        <p:tav tm="0">
                                          <p:val>
                                            <p:strVal val="#ppt_x-.2"/>
                                          </p:val>
                                        </p:tav>
                                        <p:tav tm="100000">
                                          <p:val>
                                            <p:strVal val="#ppt_x"/>
                                          </p:val>
                                        </p:tav>
                                      </p:tavLst>
                                    </p:anim>
                                    <p:anim calcmode="lin" valueType="num">
                                      <p:cBhvr>
                                        <p:cTn id="25" dur="10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45"/>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Effect transition="in" filter="plus(in)">
                                      <p:cBhvr>
                                        <p:cTn id="31" dur="2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animBg="1"/>
      <p:bldP spid="102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210947" name="Rectangle 3"/>
          <p:cNvSpPr>
            <a:spLocks noGrp="1" noChangeArrowheads="1"/>
          </p:cNvSpPr>
          <p:nvPr>
            <p:ph type="body" idx="1"/>
          </p:nvPr>
        </p:nvSpPr>
        <p:spPr/>
        <p:txBody>
          <a:bodyPr/>
          <a:lstStyle/>
          <a:p>
            <a:pPr algn="just" eaLnBrk="1" hangingPunct="1">
              <a:lnSpc>
                <a:spcPct val="90000"/>
              </a:lnSpc>
            </a:pPr>
            <a:r>
              <a:rPr lang="fa-IR" b="1" dirty="0" smtClean="0">
                <a:cs typeface="B Yekan" pitchFamily="2" charset="-78"/>
              </a:rPr>
              <a:t>6. </a:t>
            </a:r>
            <a:r>
              <a:rPr lang="fa-IR" b="1" i="1" dirty="0" smtClean="0">
                <a:cs typeface="B Yekan" pitchFamily="2" charset="-78"/>
              </a:rPr>
              <a:t>دستة صندلی</a:t>
            </a:r>
            <a:r>
              <a:rPr lang="fa-IR" b="1" dirty="0" smtClean="0">
                <a:cs typeface="B Yekan" pitchFamily="2" charset="-78"/>
              </a:rPr>
              <a:t> بايد تکيه‌گاه قسمت تحتانیِ اندام فوقانی باشد. </a:t>
            </a:r>
          </a:p>
          <a:p>
            <a:pPr algn="just" eaLnBrk="1" hangingPunct="1">
              <a:lnSpc>
                <a:spcPct val="90000"/>
              </a:lnSpc>
            </a:pPr>
            <a:r>
              <a:rPr lang="fa-IR" b="1" dirty="0" smtClean="0">
                <a:cs typeface="B Yekan" pitchFamily="2" charset="-78"/>
              </a:rPr>
              <a:t>فاصلة دسته‌های صندلی به قدری که از يک سو فرد به راحتی روی صندلی بنشيند و بلند شود‌، و از سوی ديگر سبب فاصله گرفتن اندام‌های فوقانی از تنه نشود</a:t>
            </a:r>
          </a:p>
          <a:p>
            <a:pPr algn="just" eaLnBrk="1" hangingPunct="1">
              <a:lnSpc>
                <a:spcPct val="90000"/>
              </a:lnSpc>
            </a:pPr>
            <a:r>
              <a:rPr lang="fa-IR" b="1" dirty="0" smtClean="0">
                <a:cs typeface="B Yekan" pitchFamily="2" charset="-78"/>
              </a:rPr>
              <a:t>ارتفاع دسته‌ها بايد به حدی باشد که هنگام استفاده شانه‌ها تحت فشار نباشند </a:t>
            </a:r>
          </a:p>
          <a:p>
            <a:pPr algn="just" eaLnBrk="1" hangingPunct="1">
              <a:lnSpc>
                <a:spcPct val="90000"/>
              </a:lnSpc>
            </a:pPr>
            <a:r>
              <a:rPr lang="fa-IR" b="1" dirty="0" smtClean="0">
                <a:cs typeface="B Yekan" pitchFamily="2" charset="-78"/>
              </a:rPr>
              <a:t>اندازة دستة صندلی به قدری که بيشترِ ساعد روی آن قرار گيرد.</a:t>
            </a:r>
          </a:p>
          <a:p>
            <a:pPr algn="just" eaLnBrk="1" hangingPunct="1">
              <a:lnSpc>
                <a:spcPct val="90000"/>
              </a:lnSpc>
            </a:pPr>
            <a:r>
              <a:rPr lang="fa-IR" b="1" dirty="0" smtClean="0">
                <a:cs typeface="B Yekan" pitchFamily="2" charset="-78"/>
              </a:rPr>
              <a:t>جنس دستة صندلی نرم و لبه‌های آن گرد</a:t>
            </a:r>
          </a:p>
          <a:p>
            <a:pPr algn="just" eaLnBrk="1" hangingPunct="1">
              <a:lnSpc>
                <a:spcPct val="90000"/>
              </a:lnSpc>
            </a:pPr>
            <a:r>
              <a:rPr lang="fa-IR" b="1" dirty="0" smtClean="0">
                <a:cs typeface="B Yekan" pitchFamily="2" charset="-78"/>
              </a:rPr>
              <a:t>اکثر تايپيست‌ها ترجيح می‌دهند صندلی بدون دسته باشد تا به راحتی به کیبورد نزديک شوند.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additive="base">
                                        <p:cTn id="7"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0947">
                                            <p:txEl>
                                              <p:pRg st="1" end="1"/>
                                            </p:txEl>
                                          </p:spTgt>
                                        </p:tgtEl>
                                        <p:attrNameLst>
                                          <p:attrName>style.visibility</p:attrName>
                                        </p:attrNameLst>
                                      </p:cBhvr>
                                      <p:to>
                                        <p:strVal val="visible"/>
                                      </p:to>
                                    </p:set>
                                    <p:anim calcmode="lin" valueType="num">
                                      <p:cBhvr additive="base">
                                        <p:cTn id="13"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0947">
                                            <p:txEl>
                                              <p:pRg st="2" end="2"/>
                                            </p:txEl>
                                          </p:spTgt>
                                        </p:tgtEl>
                                        <p:attrNameLst>
                                          <p:attrName>style.visibility</p:attrName>
                                        </p:attrNameLst>
                                      </p:cBhvr>
                                      <p:to>
                                        <p:strVal val="visible"/>
                                      </p:to>
                                    </p:set>
                                    <p:anim calcmode="lin" valueType="num">
                                      <p:cBhvr additive="base">
                                        <p:cTn id="19"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0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0947">
                                            <p:txEl>
                                              <p:pRg st="3" end="3"/>
                                            </p:txEl>
                                          </p:spTgt>
                                        </p:tgtEl>
                                        <p:attrNameLst>
                                          <p:attrName>style.visibility</p:attrName>
                                        </p:attrNameLst>
                                      </p:cBhvr>
                                      <p:to>
                                        <p:strVal val="visible"/>
                                      </p:to>
                                    </p:set>
                                    <p:anim calcmode="lin" valueType="num">
                                      <p:cBhvr additive="base">
                                        <p:cTn id="25"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0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0947">
                                            <p:txEl>
                                              <p:pRg st="4" end="4"/>
                                            </p:txEl>
                                          </p:spTgt>
                                        </p:tgtEl>
                                        <p:attrNameLst>
                                          <p:attrName>style.visibility</p:attrName>
                                        </p:attrNameLst>
                                      </p:cBhvr>
                                      <p:to>
                                        <p:strVal val="visible"/>
                                      </p:to>
                                    </p:set>
                                    <p:anim calcmode="lin" valueType="num">
                                      <p:cBhvr additive="base">
                                        <p:cTn id="31" dur="500" fill="hold"/>
                                        <p:tgtEl>
                                          <p:spTgt spid="210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0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0947">
                                            <p:txEl>
                                              <p:pRg st="5" end="5"/>
                                            </p:txEl>
                                          </p:spTgt>
                                        </p:tgtEl>
                                        <p:attrNameLst>
                                          <p:attrName>style.visibility</p:attrName>
                                        </p:attrNameLst>
                                      </p:cBhvr>
                                      <p:to>
                                        <p:strVal val="visible"/>
                                      </p:to>
                                    </p:set>
                                    <p:anim calcmode="lin" valueType="num">
                                      <p:cBhvr additive="base">
                                        <p:cTn id="37" dur="500" fill="hold"/>
                                        <p:tgtEl>
                                          <p:spTgt spid="2109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09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211971" name="Rectangle 3"/>
          <p:cNvSpPr>
            <a:spLocks noGrp="1" noChangeArrowheads="1"/>
          </p:cNvSpPr>
          <p:nvPr>
            <p:ph type="body" idx="1"/>
          </p:nvPr>
        </p:nvSpPr>
        <p:spPr/>
        <p:txBody>
          <a:bodyPr/>
          <a:lstStyle/>
          <a:p>
            <a:pPr eaLnBrk="1" hangingPunct="1"/>
            <a:r>
              <a:rPr lang="fa-IR" b="1" dirty="0" smtClean="0">
                <a:cs typeface="B Yekan" pitchFamily="2" charset="-78"/>
              </a:rPr>
              <a:t>7. صندلی بايد </a:t>
            </a:r>
            <a:r>
              <a:rPr lang="fa-IR" b="1" i="1" dirty="0" smtClean="0">
                <a:cs typeface="B Yekan" pitchFamily="2" charset="-78"/>
              </a:rPr>
              <a:t>قابليت 360 درجه چرخش</a:t>
            </a:r>
            <a:r>
              <a:rPr lang="fa-IR" b="1" dirty="0" smtClean="0">
                <a:cs typeface="B Yekan" pitchFamily="2" charset="-78"/>
              </a:rPr>
              <a:t> را داشته باشد تا فرد بدون چرخش بدن به پيرامون ايستگاه کاری دسترسی داشته باشد.</a:t>
            </a:r>
          </a:p>
          <a:p>
            <a:pPr eaLnBrk="1" hangingPunct="1"/>
            <a:r>
              <a:rPr lang="fa-IR" b="1" dirty="0" smtClean="0">
                <a:cs typeface="B Yekan" pitchFamily="2" charset="-78"/>
              </a:rPr>
              <a:t>8. بيشتر صندلی‌ها برای افراد زير 120 کيلوگرم طراحی می‌شوند، بنابراين برای افراد سنگينتر لازم است صندلیِ خاصی در نظر گرفته شود.</a:t>
            </a:r>
            <a:endParaRPr lang="en-US" b="1" dirty="0" smtClean="0">
              <a:cs typeface="B Yek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1971">
                                            <p:txEl>
                                              <p:pRg st="1" end="1"/>
                                            </p:txEl>
                                          </p:spTgt>
                                        </p:tgtEl>
                                        <p:attrNameLst>
                                          <p:attrName>style.visibility</p:attrName>
                                        </p:attrNameLst>
                                      </p:cBhvr>
                                      <p:to>
                                        <p:strVal val="visible"/>
                                      </p:to>
                                    </p:set>
                                    <p:anim calcmode="lin" valueType="num">
                                      <p:cBhvr additive="base">
                                        <p:cTn id="13"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212996" name="Picture 4"/>
          <p:cNvPicPr>
            <a:picLocks noChangeAspect="1" noChangeArrowheads="1"/>
          </p:cNvPicPr>
          <p:nvPr/>
        </p:nvPicPr>
        <p:blipFill>
          <a:blip r:embed="rId2" cstate="print">
            <a:grayscl/>
          </a:blip>
          <a:srcRect/>
          <a:stretch>
            <a:fillRect/>
          </a:stretch>
        </p:blipFill>
        <p:spPr bwMode="auto">
          <a:xfrm>
            <a:off x="539750" y="58738"/>
            <a:ext cx="8208963" cy="6799262"/>
          </a:xfrm>
          <a:prstGeom prst="rect">
            <a:avLst/>
          </a:prstGeom>
          <a:solidFill>
            <a:srgbClr val="000000"/>
          </a:solid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2996"/>
                                        </p:tgtEl>
                                        <p:attrNameLst>
                                          <p:attrName>style.visibility</p:attrName>
                                        </p:attrNameLst>
                                      </p:cBhvr>
                                      <p:to>
                                        <p:strVal val="visible"/>
                                      </p:to>
                                    </p:set>
                                    <p:anim calcmode="lin" valueType="num">
                                      <p:cBhvr>
                                        <p:cTn id="7" dur="1000" fill="hold"/>
                                        <p:tgtEl>
                                          <p:spTgt spid="212996"/>
                                        </p:tgtEl>
                                        <p:attrNameLst>
                                          <p:attrName>ppt_w</p:attrName>
                                        </p:attrNameLst>
                                      </p:cBhvr>
                                      <p:tavLst>
                                        <p:tav tm="0">
                                          <p:val>
                                            <p:fltVal val="0"/>
                                          </p:val>
                                        </p:tav>
                                        <p:tav tm="100000">
                                          <p:val>
                                            <p:strVal val="#ppt_w"/>
                                          </p:val>
                                        </p:tav>
                                      </p:tavLst>
                                    </p:anim>
                                    <p:anim calcmode="lin" valueType="num">
                                      <p:cBhvr>
                                        <p:cTn id="8" dur="1000" fill="hold"/>
                                        <p:tgtEl>
                                          <p:spTgt spid="212996"/>
                                        </p:tgtEl>
                                        <p:attrNameLst>
                                          <p:attrName>ppt_h</p:attrName>
                                        </p:attrNameLst>
                                      </p:cBhvr>
                                      <p:tavLst>
                                        <p:tav tm="0">
                                          <p:val>
                                            <p:fltVal val="0"/>
                                          </p:val>
                                        </p:tav>
                                        <p:tav tm="100000">
                                          <p:val>
                                            <p:strVal val="#ppt_h"/>
                                          </p:val>
                                        </p:tav>
                                      </p:tavLst>
                                    </p:anim>
                                    <p:anim calcmode="lin" valueType="num">
                                      <p:cBhvr>
                                        <p:cTn id="9" dur="1000" fill="hold"/>
                                        <p:tgtEl>
                                          <p:spTgt spid="2129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2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214020" name="Picture 4"/>
          <p:cNvPicPr>
            <a:picLocks noChangeAspect="1" noChangeArrowheads="1"/>
          </p:cNvPicPr>
          <p:nvPr/>
        </p:nvPicPr>
        <p:blipFill>
          <a:blip r:embed="rId2" cstate="print">
            <a:grayscl/>
          </a:blip>
          <a:srcRect/>
          <a:stretch>
            <a:fillRect/>
          </a:stretch>
        </p:blipFill>
        <p:spPr bwMode="auto">
          <a:xfrm>
            <a:off x="1042988" y="36513"/>
            <a:ext cx="7058025" cy="6821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4020"/>
                                        </p:tgtEl>
                                        <p:attrNameLst>
                                          <p:attrName>style.visibility</p:attrName>
                                        </p:attrNameLst>
                                      </p:cBhvr>
                                      <p:to>
                                        <p:strVal val="visible"/>
                                      </p:to>
                                    </p:set>
                                    <p:anim calcmode="lin" valueType="num">
                                      <p:cBhvr>
                                        <p:cTn id="7" dur="1000" fill="hold"/>
                                        <p:tgtEl>
                                          <p:spTgt spid="214020"/>
                                        </p:tgtEl>
                                        <p:attrNameLst>
                                          <p:attrName>ppt_w</p:attrName>
                                        </p:attrNameLst>
                                      </p:cBhvr>
                                      <p:tavLst>
                                        <p:tav tm="0">
                                          <p:val>
                                            <p:fltVal val="0"/>
                                          </p:val>
                                        </p:tav>
                                        <p:tav tm="100000">
                                          <p:val>
                                            <p:strVal val="#ppt_w"/>
                                          </p:val>
                                        </p:tav>
                                      </p:tavLst>
                                    </p:anim>
                                    <p:anim calcmode="lin" valueType="num">
                                      <p:cBhvr>
                                        <p:cTn id="8" dur="1000" fill="hold"/>
                                        <p:tgtEl>
                                          <p:spTgt spid="214020"/>
                                        </p:tgtEl>
                                        <p:attrNameLst>
                                          <p:attrName>ppt_h</p:attrName>
                                        </p:attrNameLst>
                                      </p:cBhvr>
                                      <p:tavLst>
                                        <p:tav tm="0">
                                          <p:val>
                                            <p:fltVal val="0"/>
                                          </p:val>
                                        </p:tav>
                                        <p:tav tm="100000">
                                          <p:val>
                                            <p:strVal val="#ppt_h"/>
                                          </p:val>
                                        </p:tav>
                                      </p:tavLst>
                                    </p:anim>
                                    <p:anim calcmode="lin" valueType="num">
                                      <p:cBhvr>
                                        <p:cTn id="9" dur="1000" fill="hold"/>
                                        <p:tgtEl>
                                          <p:spTgt spid="2140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40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pic>
        <p:nvPicPr>
          <p:cNvPr id="215044" name="Picture 4" descr="rh400Side"/>
          <p:cNvPicPr>
            <a:picLocks noChangeAspect="1" noChangeArrowheads="1"/>
          </p:cNvPicPr>
          <p:nvPr/>
        </p:nvPicPr>
        <p:blipFill>
          <a:blip r:embed="rId2" cstate="print"/>
          <a:srcRect/>
          <a:stretch>
            <a:fillRect/>
          </a:stretch>
        </p:blipFill>
        <p:spPr bwMode="auto">
          <a:xfrm>
            <a:off x="468313" y="1412875"/>
            <a:ext cx="3492500" cy="4681538"/>
          </a:xfrm>
          <a:prstGeom prst="rect">
            <a:avLst/>
          </a:prstGeom>
          <a:noFill/>
          <a:ln w="9525">
            <a:noFill/>
            <a:miter lim="800000"/>
            <a:headEnd/>
            <a:tailEnd/>
          </a:ln>
        </p:spPr>
      </p:pic>
      <p:pic>
        <p:nvPicPr>
          <p:cNvPr id="215045" name="Picture 5" descr="rh400front"/>
          <p:cNvPicPr>
            <a:picLocks noGrp="1" noChangeAspect="1" noChangeArrowheads="1"/>
          </p:cNvPicPr>
          <p:nvPr>
            <p:ph type="body" idx="1"/>
          </p:nvPr>
        </p:nvPicPr>
        <p:blipFill>
          <a:blip r:embed="rId3" cstate="print"/>
          <a:srcRect/>
          <a:stretch>
            <a:fillRect/>
          </a:stretch>
        </p:blipFill>
        <p:spPr>
          <a:xfrm>
            <a:off x="5076825" y="1484313"/>
            <a:ext cx="2725738" cy="43037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15044"/>
                                        </p:tgtEl>
                                        <p:attrNameLst>
                                          <p:attrName>style.visibility</p:attrName>
                                        </p:attrNameLst>
                                      </p:cBhvr>
                                      <p:to>
                                        <p:strVal val="visible"/>
                                      </p:to>
                                    </p:set>
                                    <p:anim calcmode="lin" valueType="num">
                                      <p:cBhvr>
                                        <p:cTn id="7" dur="500" fill="hold"/>
                                        <p:tgtEl>
                                          <p:spTgt spid="215044"/>
                                        </p:tgtEl>
                                        <p:attrNameLst>
                                          <p:attrName>ppt_w</p:attrName>
                                        </p:attrNameLst>
                                      </p:cBhvr>
                                      <p:tavLst>
                                        <p:tav tm="0">
                                          <p:val>
                                            <p:strVal val="#ppt_w*2.5"/>
                                          </p:val>
                                        </p:tav>
                                        <p:tav tm="100000">
                                          <p:val>
                                            <p:strVal val="#ppt_w"/>
                                          </p:val>
                                        </p:tav>
                                      </p:tavLst>
                                    </p:anim>
                                    <p:anim calcmode="lin" valueType="num">
                                      <p:cBhvr>
                                        <p:cTn id="8" dur="500" fill="hold"/>
                                        <p:tgtEl>
                                          <p:spTgt spid="215044"/>
                                        </p:tgtEl>
                                        <p:attrNameLst>
                                          <p:attrName>ppt_h</p:attrName>
                                        </p:attrNameLst>
                                      </p:cBhvr>
                                      <p:tavLst>
                                        <p:tav tm="0">
                                          <p:val>
                                            <p:strVal val="#ppt_h*0.01"/>
                                          </p:val>
                                        </p:tav>
                                        <p:tav tm="100000">
                                          <p:val>
                                            <p:strVal val="#ppt_h"/>
                                          </p:val>
                                        </p:tav>
                                      </p:tavLst>
                                    </p:anim>
                                    <p:anim calcmode="lin" valueType="num">
                                      <p:cBhvr>
                                        <p:cTn id="9" dur="500" fill="hold"/>
                                        <p:tgtEl>
                                          <p:spTgt spid="215044"/>
                                        </p:tgtEl>
                                        <p:attrNameLst>
                                          <p:attrName>ppt_x</p:attrName>
                                        </p:attrNameLst>
                                      </p:cBhvr>
                                      <p:tavLst>
                                        <p:tav tm="0">
                                          <p:val>
                                            <p:strVal val="#ppt_x"/>
                                          </p:val>
                                        </p:tav>
                                        <p:tav tm="100000">
                                          <p:val>
                                            <p:strVal val="#ppt_x"/>
                                          </p:val>
                                        </p:tav>
                                      </p:tavLst>
                                    </p:anim>
                                    <p:anim calcmode="lin" valueType="num">
                                      <p:cBhvr>
                                        <p:cTn id="10" dur="500" fill="hold"/>
                                        <p:tgtEl>
                                          <p:spTgt spid="215044"/>
                                        </p:tgtEl>
                                        <p:attrNameLst>
                                          <p:attrName>ppt_y</p:attrName>
                                        </p:attrNameLst>
                                      </p:cBhvr>
                                      <p:tavLst>
                                        <p:tav tm="0">
                                          <p:val>
                                            <p:strVal val="#ppt_h+1"/>
                                          </p:val>
                                        </p:tav>
                                        <p:tav tm="100000">
                                          <p:val>
                                            <p:strVal val="#ppt_y"/>
                                          </p:val>
                                        </p:tav>
                                      </p:tavLst>
                                    </p:anim>
                                    <p:animEffect transition="in" filter="fade">
                                      <p:cBhvr>
                                        <p:cTn id="11" dur="500"/>
                                        <p:tgtEl>
                                          <p:spTgt spid="21504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215045"/>
                                        </p:tgtEl>
                                        <p:attrNameLst>
                                          <p:attrName>style.visibility</p:attrName>
                                        </p:attrNameLst>
                                      </p:cBhvr>
                                      <p:to>
                                        <p:strVal val="visible"/>
                                      </p:to>
                                    </p:set>
                                    <p:animEffect transition="in" filter="slide(fromBottom)">
                                      <p:cBhvr>
                                        <p:cTn id="16" dur="500"/>
                                        <p:tgtEl>
                                          <p:spTgt spid="21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218116" name="Picture 4" descr="Sola3"/>
          <p:cNvPicPr>
            <a:picLocks noChangeAspect="1" noChangeArrowheads="1"/>
          </p:cNvPicPr>
          <p:nvPr/>
        </p:nvPicPr>
        <p:blipFill>
          <a:blip r:embed="rId2" cstate="print"/>
          <a:srcRect/>
          <a:stretch>
            <a:fillRect/>
          </a:stretch>
        </p:blipFill>
        <p:spPr bwMode="auto">
          <a:xfrm>
            <a:off x="4356100" y="0"/>
            <a:ext cx="4368800" cy="6508750"/>
          </a:xfrm>
          <a:prstGeom prst="rect">
            <a:avLst/>
          </a:prstGeom>
          <a:noFill/>
          <a:ln w="9525">
            <a:noFill/>
            <a:miter lim="800000"/>
            <a:headEnd/>
            <a:tailEnd/>
          </a:ln>
        </p:spPr>
      </p:pic>
      <p:pic>
        <p:nvPicPr>
          <p:cNvPr id="218117" name="Picture 5" descr="Sola2"/>
          <p:cNvPicPr>
            <a:picLocks noChangeAspect="1" noChangeArrowheads="1"/>
          </p:cNvPicPr>
          <p:nvPr/>
        </p:nvPicPr>
        <p:blipFill>
          <a:blip r:embed="rId3" cstate="print"/>
          <a:srcRect/>
          <a:stretch>
            <a:fillRect/>
          </a:stretch>
        </p:blipFill>
        <p:spPr bwMode="auto">
          <a:xfrm>
            <a:off x="323850" y="0"/>
            <a:ext cx="3925888" cy="6364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 calcmode="lin" valueType="num">
                                      <p:cBhvr additive="base">
                                        <p:cTn id="7" dur="500" fill="hold"/>
                                        <p:tgtEl>
                                          <p:spTgt spid="218117"/>
                                        </p:tgtEl>
                                        <p:attrNameLst>
                                          <p:attrName>ppt_x</p:attrName>
                                        </p:attrNameLst>
                                      </p:cBhvr>
                                      <p:tavLst>
                                        <p:tav tm="0">
                                          <p:val>
                                            <p:strVal val="#ppt_x"/>
                                          </p:val>
                                        </p:tav>
                                        <p:tav tm="100000">
                                          <p:val>
                                            <p:strVal val="#ppt_x"/>
                                          </p:val>
                                        </p:tav>
                                      </p:tavLst>
                                    </p:anim>
                                    <p:anim calcmode="lin" valueType="num">
                                      <p:cBhvr additive="base">
                                        <p:cTn id="8" dur="500" fill="hold"/>
                                        <p:tgtEl>
                                          <p:spTgt spid="2181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8116"/>
                                        </p:tgtEl>
                                        <p:attrNameLst>
                                          <p:attrName>style.visibility</p:attrName>
                                        </p:attrNameLst>
                                      </p:cBhvr>
                                      <p:to>
                                        <p:strVal val="visible"/>
                                      </p:to>
                                    </p:set>
                                    <p:animEffect transition="in" filter="fade">
                                      <p:cBhvr>
                                        <p:cTn id="13" dur="1000"/>
                                        <p:tgtEl>
                                          <p:spTgt spid="218116"/>
                                        </p:tgtEl>
                                      </p:cBhvr>
                                    </p:animEffect>
                                    <p:anim calcmode="lin" valueType="num">
                                      <p:cBhvr>
                                        <p:cTn id="14" dur="1000" fill="hold"/>
                                        <p:tgtEl>
                                          <p:spTgt spid="218116"/>
                                        </p:tgtEl>
                                        <p:attrNameLst>
                                          <p:attrName>ppt_x</p:attrName>
                                        </p:attrNameLst>
                                      </p:cBhvr>
                                      <p:tavLst>
                                        <p:tav tm="0">
                                          <p:val>
                                            <p:strVal val="#ppt_x"/>
                                          </p:val>
                                        </p:tav>
                                        <p:tav tm="100000">
                                          <p:val>
                                            <p:strVal val="#ppt_x"/>
                                          </p:val>
                                        </p:tav>
                                      </p:tavLst>
                                    </p:anim>
                                    <p:anim calcmode="lin" valueType="num">
                                      <p:cBhvr>
                                        <p:cTn id="15" dur="1000" fill="hold"/>
                                        <p:tgtEl>
                                          <p:spTgt spid="218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pic>
        <p:nvPicPr>
          <p:cNvPr id="219140" name="Picture 4" descr="10100SLbg"/>
          <p:cNvPicPr>
            <a:picLocks noGrp="1" noChangeAspect="1" noChangeArrowheads="1"/>
          </p:cNvPicPr>
          <p:nvPr>
            <p:ph type="body" idx="1"/>
          </p:nvPr>
        </p:nvPicPr>
        <p:blipFill>
          <a:blip r:embed="rId2" cstate="print"/>
          <a:srcRect/>
          <a:stretch>
            <a:fillRect/>
          </a:stretch>
        </p:blipFill>
        <p:spPr>
          <a:xfrm>
            <a:off x="684213" y="1844675"/>
            <a:ext cx="3143250" cy="4286250"/>
          </a:xfrm>
          <a:noFill/>
        </p:spPr>
      </p:pic>
      <p:pic>
        <p:nvPicPr>
          <p:cNvPr id="219141" name="Picture 5" descr="MVC-004F"/>
          <p:cNvPicPr>
            <a:picLocks noChangeAspect="1" noChangeArrowheads="1"/>
          </p:cNvPicPr>
          <p:nvPr/>
        </p:nvPicPr>
        <p:blipFill>
          <a:blip r:embed="rId3" cstate="print"/>
          <a:srcRect l="15416" r="28703"/>
          <a:stretch>
            <a:fillRect/>
          </a:stretch>
        </p:blipFill>
        <p:spPr bwMode="auto">
          <a:xfrm>
            <a:off x="4427538" y="549275"/>
            <a:ext cx="4419600" cy="5932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additive="base">
                                        <p:cTn id="7" dur="500" fill="hold"/>
                                        <p:tgtEl>
                                          <p:spTgt spid="219140"/>
                                        </p:tgtEl>
                                        <p:attrNameLst>
                                          <p:attrName>ppt_x</p:attrName>
                                        </p:attrNameLst>
                                      </p:cBhvr>
                                      <p:tavLst>
                                        <p:tav tm="0">
                                          <p:val>
                                            <p:strVal val="#ppt_x"/>
                                          </p:val>
                                        </p:tav>
                                        <p:tav tm="100000">
                                          <p:val>
                                            <p:strVal val="#ppt_x"/>
                                          </p:val>
                                        </p:tav>
                                      </p:tavLst>
                                    </p:anim>
                                    <p:anim calcmode="lin" valueType="num">
                                      <p:cBhvr additive="base">
                                        <p:cTn id="8" dur="500" fill="hold"/>
                                        <p:tgtEl>
                                          <p:spTgt spid="219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19141"/>
                                        </p:tgtEl>
                                        <p:attrNameLst>
                                          <p:attrName>style.visibility</p:attrName>
                                        </p:attrNameLst>
                                      </p:cBhvr>
                                      <p:to>
                                        <p:strVal val="visible"/>
                                      </p:to>
                                    </p:set>
                                    <p:animEffect transition="in" filter="fade">
                                      <p:cBhvr>
                                        <p:cTn id="13" dur="800" decel="100000"/>
                                        <p:tgtEl>
                                          <p:spTgt spid="219141"/>
                                        </p:tgtEl>
                                      </p:cBhvr>
                                    </p:animEffect>
                                    <p:anim calcmode="lin" valueType="num">
                                      <p:cBhvr>
                                        <p:cTn id="14" dur="800" decel="100000" fill="hold"/>
                                        <p:tgtEl>
                                          <p:spTgt spid="219141"/>
                                        </p:tgtEl>
                                        <p:attrNameLst>
                                          <p:attrName>style.rotation</p:attrName>
                                        </p:attrNameLst>
                                      </p:cBhvr>
                                      <p:tavLst>
                                        <p:tav tm="0">
                                          <p:val>
                                            <p:fltVal val="-90"/>
                                          </p:val>
                                        </p:tav>
                                        <p:tav tm="100000">
                                          <p:val>
                                            <p:fltVal val="0"/>
                                          </p:val>
                                        </p:tav>
                                      </p:tavLst>
                                    </p:anim>
                                    <p:anim calcmode="lin" valueType="num">
                                      <p:cBhvr>
                                        <p:cTn id="15" dur="800" decel="100000" fill="hold"/>
                                        <p:tgtEl>
                                          <p:spTgt spid="219141"/>
                                        </p:tgtEl>
                                        <p:attrNameLst>
                                          <p:attrName>ppt_x</p:attrName>
                                        </p:attrNameLst>
                                      </p:cBhvr>
                                      <p:tavLst>
                                        <p:tav tm="0">
                                          <p:val>
                                            <p:strVal val="#ppt_x+0.4"/>
                                          </p:val>
                                        </p:tav>
                                        <p:tav tm="100000">
                                          <p:val>
                                            <p:strVal val="#ppt_x-0.05"/>
                                          </p:val>
                                        </p:tav>
                                      </p:tavLst>
                                    </p:anim>
                                    <p:anim calcmode="lin" valueType="num">
                                      <p:cBhvr>
                                        <p:cTn id="16" dur="800" decel="100000" fill="hold"/>
                                        <p:tgtEl>
                                          <p:spTgt spid="219141"/>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19141"/>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191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endParaRPr lang="en-US" smtClean="0"/>
          </a:p>
        </p:txBody>
      </p:sp>
      <p:pic>
        <p:nvPicPr>
          <p:cNvPr id="220164" name="Picture 4" descr="MVC-002F"/>
          <p:cNvPicPr>
            <a:picLocks noChangeAspect="1" noChangeArrowheads="1"/>
          </p:cNvPicPr>
          <p:nvPr/>
        </p:nvPicPr>
        <p:blipFill>
          <a:blip r:embed="rId2" cstate="print"/>
          <a:srcRect l="10126" t="5261" r="6374" b="1042"/>
          <a:stretch>
            <a:fillRect/>
          </a:stretch>
        </p:blipFill>
        <p:spPr bwMode="auto">
          <a:xfrm>
            <a:off x="1447800" y="609600"/>
            <a:ext cx="6553200" cy="571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dissolve">
                                      <p:cBhvr>
                                        <p:cTn id="7" dur="500"/>
                                        <p:tgtEl>
                                          <p:spTgt spid="220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short"/>
          <p:cNvPicPr>
            <a:picLocks noChangeAspect="1" noChangeArrowheads="1"/>
          </p:cNvPicPr>
          <p:nvPr/>
        </p:nvPicPr>
        <p:blipFill>
          <a:blip r:embed="rId2"/>
          <a:srcRect/>
          <a:stretch>
            <a:fillRect/>
          </a:stretch>
        </p:blipFill>
        <p:spPr bwMode="auto">
          <a:xfrm>
            <a:off x="2514600" y="609600"/>
            <a:ext cx="3810000" cy="5343525"/>
          </a:xfrm>
          <a:prstGeom prst="rect">
            <a:avLst/>
          </a:prstGeom>
          <a:noFill/>
          <a:ln w="76200">
            <a:solidFill>
              <a:schemeClr val="hlink"/>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http://www.fhcrc.org/admin/facilities/ehs/training/ergonomics_online/images/tall.jpg"/>
          <p:cNvPicPr>
            <a:picLocks noChangeAspect="1" noChangeArrowheads="1"/>
          </p:cNvPicPr>
          <p:nvPr/>
        </p:nvPicPr>
        <p:blipFill>
          <a:blip r:embed="rId2" r:link="rId3"/>
          <a:srcRect/>
          <a:stretch>
            <a:fillRect/>
          </a:stretch>
        </p:blipFill>
        <p:spPr bwMode="auto">
          <a:xfrm>
            <a:off x="2438400" y="838200"/>
            <a:ext cx="3657600" cy="5419725"/>
          </a:xfrm>
          <a:prstGeom prst="rect">
            <a:avLst/>
          </a:prstGeom>
          <a:noFill/>
          <a:ln w="76200">
            <a:solidFill>
              <a:schemeClr val="hlink"/>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fa-IR" b="1" smtClean="0">
                <a:cs typeface="Times New Roman" pitchFamily="18" charset="0"/>
              </a:rPr>
              <a:t>آنتروپومتری</a:t>
            </a:r>
            <a:endParaRPr lang="en-US" b="1" smtClean="0">
              <a:cs typeface="Times New Roman" pitchFamily="18" charset="0"/>
            </a:endParaRPr>
          </a:p>
        </p:txBody>
      </p:sp>
      <p:sp>
        <p:nvSpPr>
          <p:cNvPr id="12291" name="Rectangle 3"/>
          <p:cNvSpPr>
            <a:spLocks noGrp="1" noChangeArrowheads="1"/>
          </p:cNvSpPr>
          <p:nvPr>
            <p:ph type="body" idx="1"/>
          </p:nvPr>
        </p:nvSpPr>
        <p:spPr/>
        <p:txBody>
          <a:bodyPr/>
          <a:lstStyle/>
          <a:p>
            <a:pPr eaLnBrk="1" hangingPunct="1"/>
            <a:endParaRPr lang="fa-IR" sz="3200" b="1" smtClean="0"/>
          </a:p>
          <a:p>
            <a:pPr eaLnBrk="1" hangingPunct="1"/>
            <a:r>
              <a:rPr lang="fa-IR" sz="3200" b="1" smtClean="0">
                <a:latin typeface="Times New Roman" pitchFamily="18" charset="0"/>
                <a:cs typeface="Times New Roman" pitchFamily="18" charset="0"/>
              </a:rPr>
              <a:t>تفاوت بین دو جنس: </a:t>
            </a:r>
          </a:p>
          <a:p>
            <a:pPr eaLnBrk="1" hangingPunct="1">
              <a:buFont typeface="Wingdings" pitchFamily="2" charset="2"/>
              <a:buNone/>
            </a:pPr>
            <a:r>
              <a:rPr lang="fa-IR" sz="3200" smtClean="0">
                <a:latin typeface="Times New Roman" pitchFamily="18" charset="0"/>
                <a:cs typeface="Times New Roman" pitchFamily="18" charset="0"/>
              </a:rPr>
              <a:t>			مردها درشتتر از زنها</a:t>
            </a:r>
          </a:p>
          <a:p>
            <a:pPr eaLnBrk="1" hangingPunct="1"/>
            <a:r>
              <a:rPr lang="fa-IR" sz="3200" b="1" smtClean="0">
                <a:latin typeface="Times New Roman" pitchFamily="18" charset="0"/>
                <a:cs typeface="Times New Roman" pitchFamily="18" charset="0"/>
              </a:rPr>
              <a:t>تفاوت در نژادهای مختلف:</a:t>
            </a:r>
          </a:p>
          <a:p>
            <a:pPr lvl="4" eaLnBrk="1" hangingPunct="1">
              <a:buFont typeface="Wingdings" pitchFamily="2" charset="2"/>
              <a:buNone/>
            </a:pPr>
            <a:r>
              <a:rPr lang="fa-IR" sz="2800" smtClean="0">
                <a:latin typeface="Times New Roman" pitchFamily="18" charset="0"/>
                <a:cs typeface="Times New Roman" pitchFamily="18" charset="0"/>
              </a:rPr>
              <a:t>نژاد آمریکایی در برابر آسیای جنوب شرق</a:t>
            </a:r>
          </a:p>
          <a:p>
            <a:pPr eaLnBrk="1" hangingPunct="1"/>
            <a:r>
              <a:rPr lang="fa-IR" sz="3200" b="1" smtClean="0">
                <a:latin typeface="Times New Roman" pitchFamily="18" charset="0"/>
                <a:cs typeface="Times New Roman" pitchFamily="18" charset="0"/>
              </a:rPr>
              <a:t>تفاوت در سنین مختلف</a:t>
            </a:r>
          </a:p>
          <a:p>
            <a:pPr lvl="4" eaLnBrk="1" hangingPunct="1">
              <a:buFont typeface="Wingdings" pitchFamily="2" charset="2"/>
              <a:buNone/>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fade">
                                      <p:cBhvr>
                                        <p:cTn id="28" dur="1000"/>
                                        <p:tgtEl>
                                          <p:spTgt spid="12291">
                                            <p:txEl>
                                              <p:pRg st="3" end="3"/>
                                            </p:txEl>
                                          </p:spTgt>
                                        </p:tgtEl>
                                      </p:cBhvr>
                                    </p:animEffect>
                                    <p:anim calcmode="lin" valueType="num">
                                      <p:cBhvr>
                                        <p:cTn id="2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Effect transition="in" filter="fade">
                                      <p:cBhvr>
                                        <p:cTn id="35" dur="1000"/>
                                        <p:tgtEl>
                                          <p:spTgt spid="12291">
                                            <p:txEl>
                                              <p:pRg st="4" end="4"/>
                                            </p:txEl>
                                          </p:spTgt>
                                        </p:tgtEl>
                                      </p:cBhvr>
                                    </p:animEffect>
                                    <p:anim calcmode="lin" valueType="num">
                                      <p:cBhvr>
                                        <p:cTn id="36"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291">
                                            <p:txEl>
                                              <p:pRg st="5" end="5"/>
                                            </p:txEl>
                                          </p:spTgt>
                                        </p:tgtEl>
                                        <p:attrNameLst>
                                          <p:attrName>style.visibility</p:attrName>
                                        </p:attrNameLst>
                                      </p:cBhvr>
                                      <p:to>
                                        <p:strVal val="visible"/>
                                      </p:to>
                                    </p:set>
                                    <p:animEffect transition="in" filter="fade">
                                      <p:cBhvr>
                                        <p:cTn id="42" dur="1000"/>
                                        <p:tgtEl>
                                          <p:spTgt spid="12291">
                                            <p:txEl>
                                              <p:pRg st="5" end="5"/>
                                            </p:txEl>
                                          </p:spTgt>
                                        </p:tgtEl>
                                      </p:cBhvr>
                                    </p:animEffect>
                                    <p:anim calcmode="lin" valueType="num">
                                      <p:cBhvr>
                                        <p:cTn id="4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41" name="Picture 5" descr="untitled2"/>
          <p:cNvPicPr>
            <a:picLocks noGrp="1" noChangeAspect="1" noChangeArrowheads="1"/>
          </p:cNvPicPr>
          <p:nvPr>
            <p:ph/>
          </p:nvPr>
        </p:nvPicPr>
        <p:blipFill>
          <a:blip r:embed="rId2"/>
          <a:srcRect/>
          <a:stretch>
            <a:fillRect/>
          </a:stretch>
        </p:blipFill>
        <p:spPr>
          <a:xfrm>
            <a:off x="1619250" y="333375"/>
            <a:ext cx="5534025" cy="6264275"/>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lgn="r" eaLnBrk="1" hangingPunct="1"/>
            <a:r>
              <a:rPr lang="fa-IR" smtClean="0"/>
              <a:t>میز و سطح کار</a:t>
            </a:r>
            <a:endParaRPr lang="en-US" smtClean="0"/>
          </a:p>
        </p:txBody>
      </p:sp>
      <p:pic>
        <p:nvPicPr>
          <p:cNvPr id="43011" name="Picture 4" descr="Vari X Table"/>
          <p:cNvPicPr>
            <a:picLocks noGrp="1" noChangeAspect="1" noChangeArrowheads="1"/>
          </p:cNvPicPr>
          <p:nvPr>
            <p:ph type="body" idx="1"/>
          </p:nvPr>
        </p:nvPicPr>
        <p:blipFill>
          <a:blip r:embed="rId2" cstate="print"/>
          <a:srcRect/>
          <a:stretch>
            <a:fillRect/>
          </a:stretch>
        </p:blipFill>
        <p:spPr>
          <a:xfrm>
            <a:off x="1906588" y="1528763"/>
            <a:ext cx="5329237" cy="53292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 calcmode="lin" valueType="num">
                                      <p:cBhvr>
                                        <p:cTn id="7" dur="500" fill="hold"/>
                                        <p:tgtEl>
                                          <p:spTgt spid="221186"/>
                                        </p:tgtEl>
                                        <p:attrNameLst>
                                          <p:attrName>ppt_w</p:attrName>
                                        </p:attrNameLst>
                                      </p:cBhvr>
                                      <p:tavLst>
                                        <p:tav tm="0">
                                          <p:val>
                                            <p:strVal val="#ppt_w*2.5"/>
                                          </p:val>
                                        </p:tav>
                                        <p:tav tm="100000">
                                          <p:val>
                                            <p:strVal val="#ppt_w"/>
                                          </p:val>
                                        </p:tav>
                                      </p:tavLst>
                                    </p:anim>
                                    <p:anim calcmode="lin" valueType="num">
                                      <p:cBhvr>
                                        <p:cTn id="8" dur="500" fill="hold"/>
                                        <p:tgtEl>
                                          <p:spTgt spid="221186"/>
                                        </p:tgtEl>
                                        <p:attrNameLst>
                                          <p:attrName>ppt_h</p:attrName>
                                        </p:attrNameLst>
                                      </p:cBhvr>
                                      <p:tavLst>
                                        <p:tav tm="0">
                                          <p:val>
                                            <p:strVal val="#ppt_h*0.01"/>
                                          </p:val>
                                        </p:tav>
                                        <p:tav tm="100000">
                                          <p:val>
                                            <p:strVal val="#ppt_h"/>
                                          </p:val>
                                        </p:tav>
                                      </p:tavLst>
                                    </p:anim>
                                    <p:anim calcmode="lin" valueType="num">
                                      <p:cBhvr>
                                        <p:cTn id="9" dur="500" fill="hold"/>
                                        <p:tgtEl>
                                          <p:spTgt spid="221186"/>
                                        </p:tgtEl>
                                        <p:attrNameLst>
                                          <p:attrName>ppt_x</p:attrName>
                                        </p:attrNameLst>
                                      </p:cBhvr>
                                      <p:tavLst>
                                        <p:tav tm="0">
                                          <p:val>
                                            <p:strVal val="#ppt_x"/>
                                          </p:val>
                                        </p:tav>
                                        <p:tav tm="100000">
                                          <p:val>
                                            <p:strVal val="#ppt_x"/>
                                          </p:val>
                                        </p:tav>
                                      </p:tavLst>
                                    </p:anim>
                                    <p:anim calcmode="lin" valueType="num">
                                      <p:cBhvr>
                                        <p:cTn id="10" dur="500" fill="hold"/>
                                        <p:tgtEl>
                                          <p:spTgt spid="221186"/>
                                        </p:tgtEl>
                                        <p:attrNameLst>
                                          <p:attrName>ppt_y</p:attrName>
                                        </p:attrNameLst>
                                      </p:cBhvr>
                                      <p:tavLst>
                                        <p:tav tm="0">
                                          <p:val>
                                            <p:strVal val="#ppt_h+1"/>
                                          </p:val>
                                        </p:tav>
                                        <p:tav tm="100000">
                                          <p:val>
                                            <p:strVal val="#ppt_y"/>
                                          </p:val>
                                        </p:tav>
                                      </p:tavLst>
                                    </p:anim>
                                    <p:animEffect transition="in" filter="fade">
                                      <p:cBhvr>
                                        <p:cTn id="11" dur="500"/>
                                        <p:tgtEl>
                                          <p:spTgt spid="22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276483" name="Rectangle 3"/>
          <p:cNvSpPr>
            <a:spLocks noGrp="1" noChangeArrowheads="1"/>
          </p:cNvSpPr>
          <p:nvPr>
            <p:ph type="body" idx="1"/>
          </p:nvPr>
        </p:nvSpPr>
        <p:spPr/>
        <p:txBody>
          <a:bodyPr/>
          <a:lstStyle/>
          <a:p>
            <a:pPr eaLnBrk="1" hangingPunct="1"/>
            <a:r>
              <a:rPr lang="fa-IR" smtClean="0"/>
              <a:t>طراحی خوب و تنظيم مناسب ميز:</a:t>
            </a:r>
          </a:p>
          <a:p>
            <a:pPr eaLnBrk="1" hangingPunct="1"/>
            <a:r>
              <a:rPr lang="fa-IR" smtClean="0"/>
              <a:t>ایجاد فاصلة مناسب برای پاها</a:t>
            </a:r>
          </a:p>
          <a:p>
            <a:pPr eaLnBrk="1" hangingPunct="1"/>
            <a:r>
              <a:rPr lang="fa-IR" smtClean="0"/>
              <a:t>قرارگیری مناسب کامپيوتر و اجزای آن </a:t>
            </a:r>
          </a:p>
          <a:p>
            <a:pPr eaLnBrk="1" hangingPunct="1"/>
            <a:r>
              <a:rPr lang="fa-IR" smtClean="0"/>
              <a:t>به حداقل رسیدن وضعيت‌های نامناسب</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fade">
                                      <p:cBhvr>
                                        <p:cTn id="7" dur="800" decel="100000"/>
                                        <p:tgtEl>
                                          <p:spTgt spid="276483">
                                            <p:txEl>
                                              <p:pRg st="0" end="0"/>
                                            </p:txEl>
                                          </p:spTgt>
                                        </p:tgtEl>
                                      </p:cBhvr>
                                    </p:animEffect>
                                    <p:anim calcmode="lin" valueType="num">
                                      <p:cBhvr>
                                        <p:cTn id="8" dur="800" decel="100000" fill="hold"/>
                                        <p:tgtEl>
                                          <p:spTgt spid="2764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764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764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4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48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76483">
                                            <p:txEl>
                                              <p:pRg st="1" end="1"/>
                                            </p:txEl>
                                          </p:spTgt>
                                        </p:tgtEl>
                                        <p:attrNameLst>
                                          <p:attrName>style.visibility</p:attrName>
                                        </p:attrNameLst>
                                      </p:cBhvr>
                                      <p:to>
                                        <p:strVal val="visible"/>
                                      </p:to>
                                    </p:set>
                                    <p:animEffect transition="in" filter="fade">
                                      <p:cBhvr>
                                        <p:cTn id="17" dur="800" decel="100000"/>
                                        <p:tgtEl>
                                          <p:spTgt spid="276483">
                                            <p:txEl>
                                              <p:pRg st="1" end="1"/>
                                            </p:txEl>
                                          </p:spTgt>
                                        </p:tgtEl>
                                      </p:cBhvr>
                                    </p:animEffect>
                                    <p:anim calcmode="lin" valueType="num">
                                      <p:cBhvr>
                                        <p:cTn id="18" dur="800" decel="100000" fill="hold"/>
                                        <p:tgtEl>
                                          <p:spTgt spid="27648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7648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7648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7648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7648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76483">
                                            <p:txEl>
                                              <p:pRg st="2" end="2"/>
                                            </p:txEl>
                                          </p:spTgt>
                                        </p:tgtEl>
                                        <p:attrNameLst>
                                          <p:attrName>style.visibility</p:attrName>
                                        </p:attrNameLst>
                                      </p:cBhvr>
                                      <p:to>
                                        <p:strVal val="visible"/>
                                      </p:to>
                                    </p:set>
                                    <p:animEffect transition="in" filter="fade">
                                      <p:cBhvr>
                                        <p:cTn id="27" dur="800" decel="100000"/>
                                        <p:tgtEl>
                                          <p:spTgt spid="276483">
                                            <p:txEl>
                                              <p:pRg st="2" end="2"/>
                                            </p:txEl>
                                          </p:spTgt>
                                        </p:tgtEl>
                                      </p:cBhvr>
                                    </p:animEffect>
                                    <p:anim calcmode="lin" valueType="num">
                                      <p:cBhvr>
                                        <p:cTn id="28" dur="800" decel="100000" fill="hold"/>
                                        <p:tgtEl>
                                          <p:spTgt spid="27648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7648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7648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7648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7648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76483">
                                            <p:txEl>
                                              <p:pRg st="3" end="3"/>
                                            </p:txEl>
                                          </p:spTgt>
                                        </p:tgtEl>
                                        <p:attrNameLst>
                                          <p:attrName>style.visibility</p:attrName>
                                        </p:attrNameLst>
                                      </p:cBhvr>
                                      <p:to>
                                        <p:strVal val="visible"/>
                                      </p:to>
                                    </p:set>
                                    <p:animEffect transition="in" filter="fade">
                                      <p:cBhvr>
                                        <p:cTn id="37" dur="800" decel="100000"/>
                                        <p:tgtEl>
                                          <p:spTgt spid="276483">
                                            <p:txEl>
                                              <p:pRg st="3" end="3"/>
                                            </p:txEl>
                                          </p:spTgt>
                                        </p:tgtEl>
                                      </p:cBhvr>
                                    </p:animEffect>
                                    <p:anim calcmode="lin" valueType="num">
                                      <p:cBhvr>
                                        <p:cTn id="38" dur="800" decel="100000" fill="hold"/>
                                        <p:tgtEl>
                                          <p:spTgt spid="27648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7648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7648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7648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7648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r" eaLnBrk="1" hangingPunct="1"/>
            <a:r>
              <a:rPr lang="fa-IR" smtClean="0"/>
              <a:t>ویژگیهای میز ارگونومیک</a:t>
            </a:r>
            <a:endParaRPr lang="en-US" smtClean="0"/>
          </a:p>
        </p:txBody>
      </p:sp>
      <p:sp>
        <p:nvSpPr>
          <p:cNvPr id="222211" name="Rectangle 3"/>
          <p:cNvSpPr>
            <a:spLocks noGrp="1" noChangeArrowheads="1"/>
          </p:cNvSpPr>
          <p:nvPr>
            <p:ph type="body" idx="1"/>
          </p:nvPr>
        </p:nvSpPr>
        <p:spPr/>
        <p:txBody>
          <a:bodyPr/>
          <a:lstStyle/>
          <a:p>
            <a:pPr eaLnBrk="1" hangingPunct="1"/>
            <a:r>
              <a:rPr lang="fa-IR" b="1" smtClean="0"/>
              <a:t>1. </a:t>
            </a:r>
            <a:r>
              <a:rPr lang="fa-IR" i="1" smtClean="0"/>
              <a:t>ارتفاع سطح کار</a:t>
            </a:r>
            <a:r>
              <a:rPr lang="fa-IR" smtClean="0"/>
              <a:t> يا ميز:</a:t>
            </a:r>
          </a:p>
          <a:p>
            <a:pPr lvl="1" eaLnBrk="1" hangingPunct="1"/>
            <a:r>
              <a:rPr lang="fa-IR" smtClean="0"/>
              <a:t>بين 60 تا 90 سانتيمتر قابل تنظيم </a:t>
            </a:r>
          </a:p>
          <a:p>
            <a:pPr lvl="1" eaLnBrk="1" hangingPunct="1"/>
            <a:r>
              <a:rPr lang="fa-IR" smtClean="0"/>
              <a:t>در حدی که قرارگيریِ دست جهت کار با صفحة کليد يا ساير وسايل مناسب باشد</a:t>
            </a:r>
          </a:p>
          <a:p>
            <a:pPr lvl="1" eaLnBrk="1" hangingPunct="1"/>
            <a:r>
              <a:rPr lang="fa-IR" smtClean="0"/>
              <a:t>مچ و دست‌ها همراستا با آرنج و موازی با سطح زمين </a:t>
            </a:r>
          </a:p>
          <a:p>
            <a:pPr lvl="1" eaLnBrk="1" hangingPunct="1"/>
            <a:r>
              <a:rPr lang="fa-IR" smtClean="0"/>
              <a:t>ارتفاع قابل تنظیم </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p:cTn id="7" dur="1000" fill="hold"/>
                                        <p:tgtEl>
                                          <p:spTgt spid="222210"/>
                                        </p:tgtEl>
                                        <p:attrNameLst>
                                          <p:attrName>ppt_w</p:attrName>
                                        </p:attrNameLst>
                                      </p:cBhvr>
                                      <p:tavLst>
                                        <p:tav tm="0">
                                          <p:val>
                                            <p:strVal val="#ppt_w+.3"/>
                                          </p:val>
                                        </p:tav>
                                        <p:tav tm="100000">
                                          <p:val>
                                            <p:strVal val="#ppt_w"/>
                                          </p:val>
                                        </p:tav>
                                      </p:tavLst>
                                    </p:anim>
                                    <p:anim calcmode="lin" valueType="num">
                                      <p:cBhvr>
                                        <p:cTn id="8" dur="1000" fill="hold"/>
                                        <p:tgtEl>
                                          <p:spTgt spid="222210"/>
                                        </p:tgtEl>
                                        <p:attrNameLst>
                                          <p:attrName>ppt_h</p:attrName>
                                        </p:attrNameLst>
                                      </p:cBhvr>
                                      <p:tavLst>
                                        <p:tav tm="0">
                                          <p:val>
                                            <p:strVal val="#ppt_h"/>
                                          </p:val>
                                        </p:tav>
                                        <p:tav tm="100000">
                                          <p:val>
                                            <p:strVal val="#ppt_h"/>
                                          </p:val>
                                        </p:tav>
                                      </p:tavLst>
                                    </p:anim>
                                    <p:animEffect transition="in" filter="fade">
                                      <p:cBhvr>
                                        <p:cTn id="9" dur="1000"/>
                                        <p:tgtEl>
                                          <p:spTgt spid="222210"/>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1" nodeType="clickEffect">
                                  <p:stCondLst>
                                    <p:cond delay="0"/>
                                  </p:stCondLst>
                                  <p:childTnLst>
                                    <p:set>
                                      <p:cBhvr>
                                        <p:cTn id="13" dur="1" fill="hold">
                                          <p:stCondLst>
                                            <p:cond delay="0"/>
                                          </p:stCondLst>
                                        </p:cTn>
                                        <p:tgtEl>
                                          <p:spTgt spid="222210"/>
                                        </p:tgtEl>
                                        <p:attrNameLst>
                                          <p:attrName>style.visibility</p:attrName>
                                        </p:attrNameLst>
                                      </p:cBhvr>
                                      <p:to>
                                        <p:strVal val="visible"/>
                                      </p:to>
                                    </p:set>
                                    <p:animEffect transition="in" filter="fade">
                                      <p:cBhvr>
                                        <p:cTn id="14" dur="800" decel="100000"/>
                                        <p:tgtEl>
                                          <p:spTgt spid="222210"/>
                                        </p:tgtEl>
                                      </p:cBhvr>
                                    </p:animEffect>
                                    <p:anim calcmode="lin" valueType="num">
                                      <p:cBhvr>
                                        <p:cTn id="15" dur="800" decel="100000" fill="hold"/>
                                        <p:tgtEl>
                                          <p:spTgt spid="222210"/>
                                        </p:tgtEl>
                                        <p:attrNameLst>
                                          <p:attrName>style.rotation</p:attrName>
                                        </p:attrNameLst>
                                      </p:cBhvr>
                                      <p:tavLst>
                                        <p:tav tm="0">
                                          <p:val>
                                            <p:fltVal val="-90"/>
                                          </p:val>
                                        </p:tav>
                                        <p:tav tm="100000">
                                          <p:val>
                                            <p:fltVal val="0"/>
                                          </p:val>
                                        </p:tav>
                                      </p:tavLst>
                                    </p:anim>
                                    <p:anim calcmode="lin" valueType="num">
                                      <p:cBhvr>
                                        <p:cTn id="16" dur="800" decel="100000" fill="hold"/>
                                        <p:tgtEl>
                                          <p:spTgt spid="222210"/>
                                        </p:tgtEl>
                                        <p:attrNameLst>
                                          <p:attrName>ppt_x</p:attrName>
                                        </p:attrNameLst>
                                      </p:cBhvr>
                                      <p:tavLst>
                                        <p:tav tm="0">
                                          <p:val>
                                            <p:strVal val="#ppt_x+0.4"/>
                                          </p:val>
                                        </p:tav>
                                        <p:tav tm="100000">
                                          <p:val>
                                            <p:strVal val="#ppt_x-0.05"/>
                                          </p:val>
                                        </p:tav>
                                      </p:tavLst>
                                    </p:anim>
                                    <p:anim calcmode="lin" valueType="num">
                                      <p:cBhvr>
                                        <p:cTn id="17" dur="800" decel="100000" fill="hold"/>
                                        <p:tgtEl>
                                          <p:spTgt spid="22221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2221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22210"/>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22211">
                                            <p:txEl>
                                              <p:pRg st="0" end="0"/>
                                            </p:txEl>
                                          </p:spTgt>
                                        </p:tgtEl>
                                        <p:attrNameLst>
                                          <p:attrName>style.visibility</p:attrName>
                                        </p:attrNameLst>
                                      </p:cBhvr>
                                      <p:to>
                                        <p:strVal val="visible"/>
                                      </p:to>
                                    </p:set>
                                    <p:animEffect transition="in" filter="slide(fromBottom)">
                                      <p:cBhvr>
                                        <p:cTn id="24" dur="500"/>
                                        <p:tgtEl>
                                          <p:spTgt spid="2222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22211">
                                            <p:txEl>
                                              <p:pRg st="1" end="1"/>
                                            </p:txEl>
                                          </p:spTgt>
                                        </p:tgtEl>
                                        <p:attrNameLst>
                                          <p:attrName>style.visibility</p:attrName>
                                        </p:attrNameLst>
                                      </p:cBhvr>
                                      <p:to>
                                        <p:strVal val="visible"/>
                                      </p:to>
                                    </p:set>
                                    <p:animEffect transition="in" filter="slide(fromBottom)">
                                      <p:cBhvr>
                                        <p:cTn id="29" dur="500"/>
                                        <p:tgtEl>
                                          <p:spTgt spid="2222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22211">
                                            <p:txEl>
                                              <p:pRg st="2" end="2"/>
                                            </p:txEl>
                                          </p:spTgt>
                                        </p:tgtEl>
                                        <p:attrNameLst>
                                          <p:attrName>style.visibility</p:attrName>
                                        </p:attrNameLst>
                                      </p:cBhvr>
                                      <p:to>
                                        <p:strVal val="visible"/>
                                      </p:to>
                                    </p:set>
                                    <p:animEffect transition="in" filter="slide(fromBottom)">
                                      <p:cBhvr>
                                        <p:cTn id="34" dur="500"/>
                                        <p:tgtEl>
                                          <p:spTgt spid="2222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22211">
                                            <p:txEl>
                                              <p:pRg st="3" end="3"/>
                                            </p:txEl>
                                          </p:spTgt>
                                        </p:tgtEl>
                                        <p:attrNameLst>
                                          <p:attrName>style.visibility</p:attrName>
                                        </p:attrNameLst>
                                      </p:cBhvr>
                                      <p:to>
                                        <p:strVal val="visible"/>
                                      </p:to>
                                    </p:set>
                                    <p:animEffect transition="in" filter="slide(fromBottom)">
                                      <p:cBhvr>
                                        <p:cTn id="39" dur="500"/>
                                        <p:tgtEl>
                                          <p:spTgt spid="2222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22211">
                                            <p:txEl>
                                              <p:pRg st="4" end="4"/>
                                            </p:txEl>
                                          </p:spTgt>
                                        </p:tgtEl>
                                        <p:attrNameLst>
                                          <p:attrName>style.visibility</p:attrName>
                                        </p:attrNameLst>
                                      </p:cBhvr>
                                      <p:to>
                                        <p:strVal val="visible"/>
                                      </p:to>
                                    </p:set>
                                    <p:animEffect transition="in" filter="slide(fromBottom)">
                                      <p:cBhvr>
                                        <p:cTn id="44" dur="500"/>
                                        <p:tgtEl>
                                          <p:spTgt spid="222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222210" grpId="1"/>
      <p:bldP spid="22221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pic>
        <p:nvPicPr>
          <p:cNvPr id="223236" name="Picture 4"/>
          <p:cNvPicPr>
            <a:picLocks noGrp="1" noChangeAspect="1" noChangeArrowheads="1"/>
          </p:cNvPicPr>
          <p:nvPr>
            <p:ph type="body" idx="1"/>
          </p:nvPr>
        </p:nvPicPr>
        <p:blipFill>
          <a:blip r:embed="rId2" cstate="print"/>
          <a:srcRect/>
          <a:stretch>
            <a:fillRect/>
          </a:stretch>
        </p:blipFill>
        <p:spPr>
          <a:xfrm>
            <a:off x="1600200" y="0"/>
            <a:ext cx="5780088" cy="6858000"/>
          </a:xfr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fade">
                                      <p:cBhvr>
                                        <p:cTn id="7" dur="800" decel="100000"/>
                                        <p:tgtEl>
                                          <p:spTgt spid="223236"/>
                                        </p:tgtEl>
                                      </p:cBhvr>
                                    </p:animEffect>
                                    <p:anim calcmode="lin" valueType="num">
                                      <p:cBhvr>
                                        <p:cTn id="8" dur="800" decel="100000" fill="hold"/>
                                        <p:tgtEl>
                                          <p:spTgt spid="223236"/>
                                        </p:tgtEl>
                                        <p:attrNameLst>
                                          <p:attrName>style.rotation</p:attrName>
                                        </p:attrNameLst>
                                      </p:cBhvr>
                                      <p:tavLst>
                                        <p:tav tm="0">
                                          <p:val>
                                            <p:fltVal val="-90"/>
                                          </p:val>
                                        </p:tav>
                                        <p:tav tm="100000">
                                          <p:val>
                                            <p:fltVal val="0"/>
                                          </p:val>
                                        </p:tav>
                                      </p:tavLst>
                                    </p:anim>
                                    <p:anim calcmode="lin" valueType="num">
                                      <p:cBhvr>
                                        <p:cTn id="9" dur="800" decel="100000" fill="hold"/>
                                        <p:tgtEl>
                                          <p:spTgt spid="223236"/>
                                        </p:tgtEl>
                                        <p:attrNameLst>
                                          <p:attrName>ppt_x</p:attrName>
                                        </p:attrNameLst>
                                      </p:cBhvr>
                                      <p:tavLst>
                                        <p:tav tm="0">
                                          <p:val>
                                            <p:strVal val="#ppt_x+0.4"/>
                                          </p:val>
                                        </p:tav>
                                        <p:tav tm="100000">
                                          <p:val>
                                            <p:strVal val="#ppt_x-0.05"/>
                                          </p:val>
                                        </p:tav>
                                      </p:tavLst>
                                    </p:anim>
                                    <p:anim calcmode="lin" valueType="num">
                                      <p:cBhvr>
                                        <p:cTn id="10" dur="800" decel="100000" fill="hold"/>
                                        <p:tgtEl>
                                          <p:spTgt spid="2232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32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32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sp>
        <p:nvSpPr>
          <p:cNvPr id="47107" name="Rectangle 3"/>
          <p:cNvSpPr>
            <a:spLocks noGrp="1" noChangeArrowheads="1"/>
          </p:cNvSpPr>
          <p:nvPr>
            <p:ph type="body" idx="1"/>
          </p:nvPr>
        </p:nvSpPr>
        <p:spPr/>
        <p:txBody>
          <a:bodyPr/>
          <a:lstStyle/>
          <a:p>
            <a:pPr eaLnBrk="1" hangingPunct="1"/>
            <a:endParaRPr lang="en-US" smtClean="0"/>
          </a:p>
        </p:txBody>
      </p:sp>
      <p:pic>
        <p:nvPicPr>
          <p:cNvPr id="230405" name="Picture 5" descr="G5 SIS Table"/>
          <p:cNvPicPr>
            <a:picLocks noChangeAspect="1" noChangeArrowheads="1"/>
          </p:cNvPicPr>
          <p:nvPr/>
        </p:nvPicPr>
        <p:blipFill>
          <a:blip r:embed="rId2" cstate="print"/>
          <a:srcRect/>
          <a:stretch>
            <a:fillRect/>
          </a:stretch>
        </p:blipFill>
        <p:spPr bwMode="auto">
          <a:xfrm>
            <a:off x="468313" y="260350"/>
            <a:ext cx="3311525" cy="3311525"/>
          </a:xfrm>
          <a:prstGeom prst="rect">
            <a:avLst/>
          </a:prstGeom>
          <a:noFill/>
          <a:ln w="9525">
            <a:noFill/>
            <a:miter lim="800000"/>
            <a:headEnd/>
            <a:tailEnd/>
          </a:ln>
        </p:spPr>
      </p:pic>
      <p:pic>
        <p:nvPicPr>
          <p:cNvPr id="230406" name="Picture 6" descr="Vari X Table"/>
          <p:cNvPicPr>
            <a:picLocks noChangeAspect="1" noChangeArrowheads="1"/>
          </p:cNvPicPr>
          <p:nvPr/>
        </p:nvPicPr>
        <p:blipFill>
          <a:blip r:embed="rId3" cstate="print"/>
          <a:srcRect/>
          <a:stretch>
            <a:fillRect/>
          </a:stretch>
        </p:blipFill>
        <p:spPr bwMode="auto">
          <a:xfrm>
            <a:off x="4500563" y="1052513"/>
            <a:ext cx="4211637" cy="4211637"/>
          </a:xfrm>
          <a:prstGeom prst="rect">
            <a:avLst/>
          </a:prstGeom>
          <a:noFill/>
          <a:ln w="9525">
            <a:noFill/>
            <a:miter lim="800000"/>
            <a:headEnd/>
            <a:tailEnd/>
          </a:ln>
        </p:spPr>
      </p:pic>
      <p:pic>
        <p:nvPicPr>
          <p:cNvPr id="230407" name="Picture 7" descr="Vari X Table"/>
          <p:cNvPicPr>
            <a:picLocks noChangeAspect="1" noChangeArrowheads="1"/>
          </p:cNvPicPr>
          <p:nvPr/>
        </p:nvPicPr>
        <p:blipFill>
          <a:blip r:embed="rId4" cstate="print"/>
          <a:srcRect/>
          <a:stretch>
            <a:fillRect/>
          </a:stretch>
        </p:blipFill>
        <p:spPr bwMode="auto">
          <a:xfrm>
            <a:off x="468313" y="3689350"/>
            <a:ext cx="3168650"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0406"/>
                                        </p:tgtEl>
                                        <p:attrNameLst>
                                          <p:attrName>style.visibility</p:attrName>
                                        </p:attrNameLst>
                                      </p:cBhvr>
                                      <p:to>
                                        <p:strVal val="visible"/>
                                      </p:to>
                                    </p:set>
                                    <p:animEffect transition="in" filter="slide(fromBottom)">
                                      <p:cBhvr>
                                        <p:cTn id="7" dur="500"/>
                                        <p:tgtEl>
                                          <p:spTgt spid="23040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30405"/>
                                        </p:tgtEl>
                                        <p:attrNameLst>
                                          <p:attrName>style.visibility</p:attrName>
                                        </p:attrNameLst>
                                      </p:cBhvr>
                                      <p:to>
                                        <p:strVal val="visible"/>
                                      </p:to>
                                    </p:set>
                                    <p:anim calcmode="lin" valueType="num">
                                      <p:cBhvr>
                                        <p:cTn id="12" dur="1000" fill="hold"/>
                                        <p:tgtEl>
                                          <p:spTgt spid="230405"/>
                                        </p:tgtEl>
                                        <p:attrNameLst>
                                          <p:attrName>ppt_w</p:attrName>
                                        </p:attrNameLst>
                                      </p:cBhvr>
                                      <p:tavLst>
                                        <p:tav tm="0">
                                          <p:val>
                                            <p:fltVal val="0"/>
                                          </p:val>
                                        </p:tav>
                                        <p:tav tm="100000">
                                          <p:val>
                                            <p:strVal val="#ppt_w"/>
                                          </p:val>
                                        </p:tav>
                                      </p:tavLst>
                                    </p:anim>
                                    <p:anim calcmode="lin" valueType="num">
                                      <p:cBhvr>
                                        <p:cTn id="13" dur="1000" fill="hold"/>
                                        <p:tgtEl>
                                          <p:spTgt spid="230405"/>
                                        </p:tgtEl>
                                        <p:attrNameLst>
                                          <p:attrName>ppt_h</p:attrName>
                                        </p:attrNameLst>
                                      </p:cBhvr>
                                      <p:tavLst>
                                        <p:tav tm="0">
                                          <p:val>
                                            <p:fltVal val="0"/>
                                          </p:val>
                                        </p:tav>
                                        <p:tav tm="100000">
                                          <p:val>
                                            <p:strVal val="#ppt_h"/>
                                          </p:val>
                                        </p:tav>
                                      </p:tavLst>
                                    </p:anim>
                                    <p:anim calcmode="lin" valueType="num">
                                      <p:cBhvr>
                                        <p:cTn id="14" dur="1000" fill="hold"/>
                                        <p:tgtEl>
                                          <p:spTgt spid="23040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304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230407"/>
                                        </p:tgtEl>
                                        <p:attrNameLst>
                                          <p:attrName>style.visibility</p:attrName>
                                        </p:attrNameLst>
                                      </p:cBhvr>
                                      <p:to>
                                        <p:strVal val="visible"/>
                                      </p:to>
                                    </p:set>
                                    <p:anim calcmode="lin" valueType="num">
                                      <p:cBhvr>
                                        <p:cTn id="20" dur="500" fill="hold"/>
                                        <p:tgtEl>
                                          <p:spTgt spid="230407"/>
                                        </p:tgtEl>
                                        <p:attrNameLst>
                                          <p:attrName>ppt_w</p:attrName>
                                        </p:attrNameLst>
                                      </p:cBhvr>
                                      <p:tavLst>
                                        <p:tav tm="0">
                                          <p:val>
                                            <p:strVal val="#ppt_w*2.5"/>
                                          </p:val>
                                        </p:tav>
                                        <p:tav tm="100000">
                                          <p:val>
                                            <p:strVal val="#ppt_w"/>
                                          </p:val>
                                        </p:tav>
                                      </p:tavLst>
                                    </p:anim>
                                    <p:anim calcmode="lin" valueType="num">
                                      <p:cBhvr>
                                        <p:cTn id="21" dur="500" fill="hold"/>
                                        <p:tgtEl>
                                          <p:spTgt spid="230407"/>
                                        </p:tgtEl>
                                        <p:attrNameLst>
                                          <p:attrName>ppt_h</p:attrName>
                                        </p:attrNameLst>
                                      </p:cBhvr>
                                      <p:tavLst>
                                        <p:tav tm="0">
                                          <p:val>
                                            <p:strVal val="#ppt_h*0.01"/>
                                          </p:val>
                                        </p:tav>
                                        <p:tav tm="100000">
                                          <p:val>
                                            <p:strVal val="#ppt_h"/>
                                          </p:val>
                                        </p:tav>
                                      </p:tavLst>
                                    </p:anim>
                                    <p:anim calcmode="lin" valueType="num">
                                      <p:cBhvr>
                                        <p:cTn id="22" dur="500" fill="hold"/>
                                        <p:tgtEl>
                                          <p:spTgt spid="230407"/>
                                        </p:tgtEl>
                                        <p:attrNameLst>
                                          <p:attrName>ppt_x</p:attrName>
                                        </p:attrNameLst>
                                      </p:cBhvr>
                                      <p:tavLst>
                                        <p:tav tm="0">
                                          <p:val>
                                            <p:strVal val="#ppt_x"/>
                                          </p:val>
                                        </p:tav>
                                        <p:tav tm="100000">
                                          <p:val>
                                            <p:strVal val="#ppt_x"/>
                                          </p:val>
                                        </p:tav>
                                      </p:tavLst>
                                    </p:anim>
                                    <p:anim calcmode="lin" valueType="num">
                                      <p:cBhvr>
                                        <p:cTn id="23" dur="500" fill="hold"/>
                                        <p:tgtEl>
                                          <p:spTgt spid="230407"/>
                                        </p:tgtEl>
                                        <p:attrNameLst>
                                          <p:attrName>ppt_y</p:attrName>
                                        </p:attrNameLst>
                                      </p:cBhvr>
                                      <p:tavLst>
                                        <p:tav tm="0">
                                          <p:val>
                                            <p:strVal val="#ppt_h+1"/>
                                          </p:val>
                                        </p:tav>
                                        <p:tav tm="100000">
                                          <p:val>
                                            <p:strVal val="#ppt_y"/>
                                          </p:val>
                                        </p:tav>
                                      </p:tavLst>
                                    </p:anim>
                                    <p:animEffect transition="in" filter="fade">
                                      <p:cBhvr>
                                        <p:cTn id="24" dur="500"/>
                                        <p:tgtEl>
                                          <p:spTgt spid="230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smtClean="0"/>
          </a:p>
        </p:txBody>
      </p:sp>
      <p:sp>
        <p:nvSpPr>
          <p:cNvPr id="224259" name="Rectangle 3"/>
          <p:cNvSpPr>
            <a:spLocks noGrp="1" noChangeArrowheads="1"/>
          </p:cNvSpPr>
          <p:nvPr>
            <p:ph type="body" idx="1"/>
          </p:nvPr>
        </p:nvSpPr>
        <p:spPr/>
        <p:txBody>
          <a:bodyPr/>
          <a:lstStyle/>
          <a:p>
            <a:pPr eaLnBrk="1" hangingPunct="1"/>
            <a:r>
              <a:rPr lang="fa-IR" smtClean="0"/>
              <a:t>ارتفاع ميزهای تحرير بیشتر</a:t>
            </a:r>
          </a:p>
          <a:p>
            <a:pPr eaLnBrk="1" hangingPunct="1"/>
            <a:r>
              <a:rPr lang="fa-IR" smtClean="0"/>
              <a:t>ميزهايی که برای تحریر و کار با کامپیوتر به کار می‌روند:</a:t>
            </a:r>
          </a:p>
          <a:p>
            <a:pPr lvl="1" eaLnBrk="1" hangingPunct="1"/>
            <a:r>
              <a:rPr lang="fa-IR" smtClean="0"/>
              <a:t>کشويي جهت قرار دادن صفحه کليد در ارتفاعی پايينتر از سطح ميز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fade">
                                      <p:cBhvr>
                                        <p:cTn id="7" dur="800" decel="100000"/>
                                        <p:tgtEl>
                                          <p:spTgt spid="224259">
                                            <p:txEl>
                                              <p:pRg st="0" end="0"/>
                                            </p:txEl>
                                          </p:spTgt>
                                        </p:tgtEl>
                                      </p:cBhvr>
                                    </p:animEffect>
                                    <p:anim calcmode="lin" valueType="num">
                                      <p:cBhvr>
                                        <p:cTn id="8" dur="800" decel="100000" fill="hold"/>
                                        <p:tgtEl>
                                          <p:spTgt spid="22425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425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425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425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425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24259">
                                            <p:txEl>
                                              <p:pRg st="1" end="1"/>
                                            </p:txEl>
                                          </p:spTgt>
                                        </p:tgtEl>
                                        <p:attrNameLst>
                                          <p:attrName>style.visibility</p:attrName>
                                        </p:attrNameLst>
                                      </p:cBhvr>
                                      <p:to>
                                        <p:strVal val="visible"/>
                                      </p:to>
                                    </p:set>
                                    <p:animEffect transition="in" filter="fade">
                                      <p:cBhvr>
                                        <p:cTn id="17" dur="800" decel="100000"/>
                                        <p:tgtEl>
                                          <p:spTgt spid="224259">
                                            <p:txEl>
                                              <p:pRg st="1" end="1"/>
                                            </p:txEl>
                                          </p:spTgt>
                                        </p:tgtEl>
                                      </p:cBhvr>
                                    </p:animEffect>
                                    <p:anim calcmode="lin" valueType="num">
                                      <p:cBhvr>
                                        <p:cTn id="18" dur="800" decel="100000" fill="hold"/>
                                        <p:tgtEl>
                                          <p:spTgt spid="224259">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24259">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24259">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24259">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24259">
                                            <p:txEl>
                                              <p:pRg st="1" end="1"/>
                                            </p:txEl>
                                          </p:spTgt>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224259">
                                            <p:txEl>
                                              <p:pRg st="2" end="2"/>
                                            </p:txEl>
                                          </p:spTgt>
                                        </p:tgtEl>
                                        <p:attrNameLst>
                                          <p:attrName>style.visibility</p:attrName>
                                        </p:attrNameLst>
                                      </p:cBhvr>
                                      <p:to>
                                        <p:strVal val="visible"/>
                                      </p:to>
                                    </p:set>
                                    <p:animEffect transition="in" filter="fade">
                                      <p:cBhvr>
                                        <p:cTn id="25" dur="800" decel="100000"/>
                                        <p:tgtEl>
                                          <p:spTgt spid="224259">
                                            <p:txEl>
                                              <p:pRg st="2" end="2"/>
                                            </p:txEl>
                                          </p:spTgt>
                                        </p:tgtEl>
                                      </p:cBhvr>
                                    </p:animEffect>
                                    <p:anim calcmode="lin" valueType="num">
                                      <p:cBhvr>
                                        <p:cTn id="26" dur="800" decel="100000" fill="hold"/>
                                        <p:tgtEl>
                                          <p:spTgt spid="224259">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24259">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24259">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24259">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24259">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smtClean="0"/>
          </a:p>
        </p:txBody>
      </p:sp>
      <p:sp>
        <p:nvSpPr>
          <p:cNvPr id="225283" name="Rectangle 3"/>
          <p:cNvSpPr>
            <a:spLocks noGrp="1" noChangeArrowheads="1"/>
          </p:cNvSpPr>
          <p:nvPr>
            <p:ph type="body" idx="1"/>
          </p:nvPr>
        </p:nvSpPr>
        <p:spPr/>
        <p:txBody>
          <a:bodyPr/>
          <a:lstStyle/>
          <a:p>
            <a:pPr eaLnBrk="1" hangingPunct="1"/>
            <a:r>
              <a:rPr lang="fa-IR" smtClean="0"/>
              <a:t>سطح ميز خيلی مرتفع یا خیلی کوتاه: </a:t>
            </a:r>
          </a:p>
          <a:p>
            <a:pPr lvl="1" eaLnBrk="1" hangingPunct="1"/>
            <a:r>
              <a:rPr lang="fa-IR" smtClean="0"/>
              <a:t>ايجاد وضعيت‌های نامناسب دست و شانه هنگام کار</a:t>
            </a:r>
            <a:endParaRPr lang="fa-IR"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800" decel="100000"/>
                                        <p:tgtEl>
                                          <p:spTgt spid="225283">
                                            <p:txEl>
                                              <p:pRg st="0" end="0"/>
                                            </p:txEl>
                                          </p:spTgt>
                                        </p:tgtEl>
                                      </p:cBhvr>
                                    </p:animEffect>
                                    <p:anim calcmode="lin" valueType="num">
                                      <p:cBhvr>
                                        <p:cTn id="8" dur="800" decel="100000" fill="hold"/>
                                        <p:tgtEl>
                                          <p:spTgt spid="2252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2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2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2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28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25283">
                                            <p:txEl>
                                              <p:pRg st="1" end="1"/>
                                            </p:txEl>
                                          </p:spTgt>
                                        </p:tgtEl>
                                        <p:attrNameLst>
                                          <p:attrName>style.visibility</p:attrName>
                                        </p:attrNameLst>
                                      </p:cBhvr>
                                      <p:to>
                                        <p:strVal val="visible"/>
                                      </p:to>
                                    </p:set>
                                    <p:animEffect transition="in" filter="fade">
                                      <p:cBhvr>
                                        <p:cTn id="15" dur="800" decel="100000"/>
                                        <p:tgtEl>
                                          <p:spTgt spid="225283">
                                            <p:txEl>
                                              <p:pRg st="1" end="1"/>
                                            </p:txEl>
                                          </p:spTgt>
                                        </p:tgtEl>
                                      </p:cBhvr>
                                    </p:animEffect>
                                    <p:anim calcmode="lin" valueType="num">
                                      <p:cBhvr>
                                        <p:cTn id="16" dur="800" decel="100000" fill="hold"/>
                                        <p:tgtEl>
                                          <p:spTgt spid="22528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2528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2528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2528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2528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pic>
        <p:nvPicPr>
          <p:cNvPr id="232452" name="Picture 4" descr="scan0037"/>
          <p:cNvPicPr>
            <a:picLocks noGrp="1" noChangeAspect="1" noChangeArrowheads="1"/>
          </p:cNvPicPr>
          <p:nvPr>
            <p:ph type="body" idx="1"/>
          </p:nvPr>
        </p:nvPicPr>
        <p:blipFill>
          <a:blip r:embed="rId2" cstate="print"/>
          <a:srcRect/>
          <a:stretch>
            <a:fillRect/>
          </a:stretch>
        </p:blipFill>
        <p:spPr>
          <a:xfrm>
            <a:off x="898525" y="85725"/>
            <a:ext cx="7777163" cy="6505575"/>
          </a:xfrm>
          <a:noFill/>
          <a:ln w="76200">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32452"/>
                                        </p:tgtEl>
                                        <p:attrNameLst>
                                          <p:attrName>style.visibility</p:attrName>
                                        </p:attrNameLst>
                                      </p:cBhvr>
                                      <p:to>
                                        <p:strVal val="visible"/>
                                      </p:to>
                                    </p:set>
                                    <p:animScale>
                                      <p:cBhvr>
                                        <p:cTn id="7" dur="1000" decel="50000" fill="hold">
                                          <p:stCondLst>
                                            <p:cond delay="0"/>
                                          </p:stCondLst>
                                        </p:cTn>
                                        <p:tgtEl>
                                          <p:spTgt spid="2324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2452"/>
                                        </p:tgtEl>
                                        <p:attrNameLst>
                                          <p:attrName>ppt_x</p:attrName>
                                          <p:attrName>ppt_y</p:attrName>
                                        </p:attrNameLst>
                                      </p:cBhvr>
                                    </p:animMotion>
                                    <p:animEffect transition="in" filter="fade">
                                      <p:cBhvr>
                                        <p:cTn id="9" dur="1000"/>
                                        <p:tgtEl>
                                          <p:spTgt spid="232452"/>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232452"/>
                                        </p:tgtEl>
                                        <p:attrNameLst>
                                          <p:attrName>style.visibility</p:attrName>
                                        </p:attrNameLst>
                                      </p:cBhvr>
                                      <p:to>
                                        <p:strVal val="visible"/>
                                      </p:to>
                                    </p:set>
                                    <p:anim calcmode="lin" valueType="num">
                                      <p:cBhvr>
                                        <p:cTn id="14" dur="500" fill="hold"/>
                                        <p:tgtEl>
                                          <p:spTgt spid="232452"/>
                                        </p:tgtEl>
                                        <p:attrNameLst>
                                          <p:attrName>ppt_w</p:attrName>
                                        </p:attrNameLst>
                                      </p:cBhvr>
                                      <p:tavLst>
                                        <p:tav tm="0">
                                          <p:val>
                                            <p:strVal val="#ppt_w*2.5"/>
                                          </p:val>
                                        </p:tav>
                                        <p:tav tm="100000">
                                          <p:val>
                                            <p:strVal val="#ppt_w"/>
                                          </p:val>
                                        </p:tav>
                                      </p:tavLst>
                                    </p:anim>
                                    <p:anim calcmode="lin" valueType="num">
                                      <p:cBhvr>
                                        <p:cTn id="15" dur="500" fill="hold"/>
                                        <p:tgtEl>
                                          <p:spTgt spid="232452"/>
                                        </p:tgtEl>
                                        <p:attrNameLst>
                                          <p:attrName>ppt_h</p:attrName>
                                        </p:attrNameLst>
                                      </p:cBhvr>
                                      <p:tavLst>
                                        <p:tav tm="0">
                                          <p:val>
                                            <p:strVal val="#ppt_h*0.01"/>
                                          </p:val>
                                        </p:tav>
                                        <p:tav tm="100000">
                                          <p:val>
                                            <p:strVal val="#ppt_h"/>
                                          </p:val>
                                        </p:tav>
                                      </p:tavLst>
                                    </p:anim>
                                    <p:anim calcmode="lin" valueType="num">
                                      <p:cBhvr>
                                        <p:cTn id="16" dur="500" fill="hold"/>
                                        <p:tgtEl>
                                          <p:spTgt spid="232452"/>
                                        </p:tgtEl>
                                        <p:attrNameLst>
                                          <p:attrName>ppt_x</p:attrName>
                                        </p:attrNameLst>
                                      </p:cBhvr>
                                      <p:tavLst>
                                        <p:tav tm="0">
                                          <p:val>
                                            <p:strVal val="#ppt_x"/>
                                          </p:val>
                                        </p:tav>
                                        <p:tav tm="100000">
                                          <p:val>
                                            <p:strVal val="#ppt_x"/>
                                          </p:val>
                                        </p:tav>
                                      </p:tavLst>
                                    </p:anim>
                                    <p:anim calcmode="lin" valueType="num">
                                      <p:cBhvr>
                                        <p:cTn id="17" dur="500" fill="hold"/>
                                        <p:tgtEl>
                                          <p:spTgt spid="232452"/>
                                        </p:tgtEl>
                                        <p:attrNameLst>
                                          <p:attrName>ppt_y</p:attrName>
                                        </p:attrNameLst>
                                      </p:cBhvr>
                                      <p:tavLst>
                                        <p:tav tm="0">
                                          <p:val>
                                            <p:strVal val="#ppt_h+1"/>
                                          </p:val>
                                        </p:tav>
                                        <p:tav tm="100000">
                                          <p:val>
                                            <p:strVal val="#ppt_y"/>
                                          </p:val>
                                        </p:tav>
                                      </p:tavLst>
                                    </p:anim>
                                    <p:animEffect transition="in" filter="fade">
                                      <p:cBhvr>
                                        <p:cTn id="18" dur="500"/>
                                        <p:tgtEl>
                                          <p:spTgt spid="23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smtClean="0"/>
          </a:p>
        </p:txBody>
      </p:sp>
      <p:sp>
        <p:nvSpPr>
          <p:cNvPr id="51203" name="Rectangle 3"/>
          <p:cNvSpPr>
            <a:spLocks noGrp="1" noChangeArrowheads="1"/>
          </p:cNvSpPr>
          <p:nvPr>
            <p:ph type="body" idx="1"/>
          </p:nvPr>
        </p:nvSpPr>
        <p:spPr/>
        <p:txBody>
          <a:bodyPr/>
          <a:lstStyle/>
          <a:p>
            <a:pPr eaLnBrk="1" hangingPunct="1"/>
            <a:endParaRPr lang="en-US" smtClean="0"/>
          </a:p>
        </p:txBody>
      </p:sp>
      <p:pic>
        <p:nvPicPr>
          <p:cNvPr id="51204" name="Picture 4"/>
          <p:cNvPicPr>
            <a:picLocks noChangeAspect="1" noChangeArrowheads="1"/>
          </p:cNvPicPr>
          <p:nvPr/>
        </p:nvPicPr>
        <p:blipFill>
          <a:blip r:embed="rId2" cstate="print"/>
          <a:srcRect/>
          <a:stretch>
            <a:fillRect/>
          </a:stretch>
        </p:blipFill>
        <p:spPr bwMode="auto">
          <a:xfrm>
            <a:off x="457200" y="1600200"/>
            <a:ext cx="4038600" cy="4530725"/>
          </a:xfrm>
          <a:prstGeom prst="rect">
            <a:avLst/>
          </a:prstGeom>
          <a:noFill/>
          <a:ln w="9525">
            <a:noFill/>
            <a:miter lim="800000"/>
            <a:headEnd/>
            <a:tailEnd/>
          </a:ln>
        </p:spPr>
      </p:pic>
      <p:pic>
        <p:nvPicPr>
          <p:cNvPr id="51205" name="Picture 5"/>
          <p:cNvPicPr>
            <a:picLocks noChangeAspect="1" noChangeArrowheads="1"/>
          </p:cNvPicPr>
          <p:nvPr/>
        </p:nvPicPr>
        <p:blipFill>
          <a:blip r:embed="rId3" cstate="print"/>
          <a:srcRect/>
          <a:stretch>
            <a:fillRect/>
          </a:stretch>
        </p:blipFill>
        <p:spPr bwMode="auto">
          <a:xfrm>
            <a:off x="4648200" y="1600200"/>
            <a:ext cx="4038600"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46075" y="155575"/>
            <a:ext cx="8796338" cy="762000"/>
          </a:xfrm>
          <a:prstGeom prst="rect">
            <a:avLst/>
          </a:prstGeom>
          <a:noFill/>
          <a:ln w="9525">
            <a:noFill/>
            <a:miter lim="800000"/>
            <a:headEnd/>
            <a:tailEnd/>
          </a:ln>
        </p:spPr>
        <p:txBody>
          <a:bodyPr>
            <a:spAutoFit/>
          </a:bodyPr>
          <a:lstStyle/>
          <a:p>
            <a:pPr algn="ctr" rtl="0" eaLnBrk="0" hangingPunct="0"/>
            <a:r>
              <a:rPr lang="en-US" sz="4400">
                <a:solidFill>
                  <a:srgbClr val="000000"/>
                </a:solidFill>
                <a:latin typeface="Helvetica" pitchFamily="34" charset="0"/>
              </a:rPr>
              <a:t>People Are Different</a:t>
            </a:r>
          </a:p>
        </p:txBody>
      </p:sp>
      <p:pic>
        <p:nvPicPr>
          <p:cNvPr id="49155" name="Picture 3"/>
          <p:cNvPicPr>
            <a:picLocks noChangeAspect="1" noChangeArrowheads="1"/>
          </p:cNvPicPr>
          <p:nvPr/>
        </p:nvPicPr>
        <p:blipFill>
          <a:blip r:embed="rId3" cstate="print"/>
          <a:srcRect l="1270" r="1250"/>
          <a:stretch>
            <a:fillRect/>
          </a:stretch>
        </p:blipFill>
        <p:spPr bwMode="auto">
          <a:xfrm>
            <a:off x="623888" y="1558925"/>
            <a:ext cx="3602037" cy="3121025"/>
          </a:xfrm>
          <a:prstGeom prst="rect">
            <a:avLst/>
          </a:prstGeom>
          <a:noFill/>
          <a:ln w="9525">
            <a:solidFill>
              <a:srgbClr val="402A52"/>
            </a:solidFill>
            <a:miter lim="800000"/>
            <a:headEnd/>
            <a:tailEnd/>
          </a:ln>
        </p:spPr>
      </p:pic>
      <p:pic>
        <p:nvPicPr>
          <p:cNvPr id="49156" name="Picture 4"/>
          <p:cNvPicPr>
            <a:picLocks noChangeAspect="1" noChangeArrowheads="1"/>
          </p:cNvPicPr>
          <p:nvPr/>
        </p:nvPicPr>
        <p:blipFill>
          <a:blip r:embed="rId4" cstate="print"/>
          <a:srcRect b="775"/>
          <a:stretch>
            <a:fillRect/>
          </a:stretch>
        </p:blipFill>
        <p:spPr bwMode="auto">
          <a:xfrm>
            <a:off x="5195888" y="1558925"/>
            <a:ext cx="2978150" cy="3119438"/>
          </a:xfrm>
          <a:prstGeom prst="rect">
            <a:avLst/>
          </a:prstGeom>
          <a:noFill/>
          <a:ln w="9525">
            <a:solidFill>
              <a:srgbClr val="402A52"/>
            </a:solidFill>
            <a:miter lim="800000"/>
            <a:headEnd/>
            <a:tailEnd/>
          </a:ln>
        </p:spPr>
      </p:pic>
      <p:sp>
        <p:nvSpPr>
          <p:cNvPr id="49157" name="Rectangle 5"/>
          <p:cNvSpPr>
            <a:spLocks noChangeArrowheads="1"/>
          </p:cNvSpPr>
          <p:nvPr/>
        </p:nvSpPr>
        <p:spPr bwMode="auto">
          <a:xfrm>
            <a:off x="623888" y="4678363"/>
            <a:ext cx="3602037" cy="336550"/>
          </a:xfrm>
          <a:prstGeom prst="rect">
            <a:avLst/>
          </a:prstGeom>
          <a:noFill/>
          <a:ln w="9525">
            <a:noFill/>
            <a:miter lim="800000"/>
            <a:headEnd/>
            <a:tailEnd/>
          </a:ln>
        </p:spPr>
        <p:txBody>
          <a:bodyPr>
            <a:spAutoFit/>
          </a:bodyPr>
          <a:lstStyle/>
          <a:p>
            <a:pPr algn="ctr" rtl="0" eaLnBrk="0" hangingPunct="0"/>
            <a:r>
              <a:rPr lang="en-US" sz="1600">
                <a:solidFill>
                  <a:srgbClr val="000000"/>
                </a:solidFill>
                <a:latin typeface="Helvetica" pitchFamily="34" charset="0"/>
              </a:rPr>
              <a:t>Age Differences</a:t>
            </a:r>
          </a:p>
        </p:txBody>
      </p:sp>
      <p:sp>
        <p:nvSpPr>
          <p:cNvPr id="49158" name="Rectangle 6"/>
          <p:cNvSpPr>
            <a:spLocks noChangeArrowheads="1"/>
          </p:cNvSpPr>
          <p:nvPr/>
        </p:nvSpPr>
        <p:spPr bwMode="auto">
          <a:xfrm>
            <a:off x="5195888" y="4678363"/>
            <a:ext cx="2978150" cy="336550"/>
          </a:xfrm>
          <a:prstGeom prst="rect">
            <a:avLst/>
          </a:prstGeom>
          <a:noFill/>
          <a:ln w="9525">
            <a:noFill/>
            <a:miter lim="800000"/>
            <a:headEnd/>
            <a:tailEnd/>
          </a:ln>
        </p:spPr>
        <p:txBody>
          <a:bodyPr>
            <a:spAutoFit/>
          </a:bodyPr>
          <a:lstStyle/>
          <a:p>
            <a:pPr algn="ctr" rtl="0" eaLnBrk="0" hangingPunct="0"/>
            <a:r>
              <a:rPr lang="en-US" sz="1600">
                <a:solidFill>
                  <a:srgbClr val="000000"/>
                </a:solidFill>
                <a:latin typeface="Helvetica" pitchFamily="34" charset="0"/>
              </a:rPr>
              <a:t>Height Differences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9155"/>
                                        </p:tgtEl>
                                        <p:attrNameLst>
                                          <p:attrName>style.visibility</p:attrName>
                                        </p:attrNameLst>
                                      </p:cBhvr>
                                      <p:to>
                                        <p:strVal val="visible"/>
                                      </p:to>
                                    </p:set>
                                    <p:anim calcmode="lin" valueType="num">
                                      <p:cBhvr>
                                        <p:cTn id="14" dur="1000" fill="hold"/>
                                        <p:tgtEl>
                                          <p:spTgt spid="49155"/>
                                        </p:tgtEl>
                                        <p:attrNameLst>
                                          <p:attrName>ppt_w</p:attrName>
                                        </p:attrNameLst>
                                      </p:cBhvr>
                                      <p:tavLst>
                                        <p:tav tm="0">
                                          <p:val>
                                            <p:strVal val="#ppt_w+.3"/>
                                          </p:val>
                                        </p:tav>
                                        <p:tav tm="100000">
                                          <p:val>
                                            <p:strVal val="#ppt_w"/>
                                          </p:val>
                                        </p:tav>
                                      </p:tavLst>
                                    </p:anim>
                                    <p:anim calcmode="lin" valueType="num">
                                      <p:cBhvr>
                                        <p:cTn id="15" dur="1000" fill="hold"/>
                                        <p:tgtEl>
                                          <p:spTgt spid="49155"/>
                                        </p:tgtEl>
                                        <p:attrNameLst>
                                          <p:attrName>ppt_h</p:attrName>
                                        </p:attrNameLst>
                                      </p:cBhvr>
                                      <p:tavLst>
                                        <p:tav tm="0">
                                          <p:val>
                                            <p:strVal val="#ppt_h"/>
                                          </p:val>
                                        </p:tav>
                                        <p:tav tm="100000">
                                          <p:val>
                                            <p:strVal val="#ppt_h"/>
                                          </p:val>
                                        </p:tav>
                                      </p:tavLst>
                                    </p:anim>
                                    <p:animEffect transition="in" filter="fade">
                                      <p:cBhvr>
                                        <p:cTn id="16" dur="1000"/>
                                        <p:tgtEl>
                                          <p:spTgt spid="49155"/>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grpId="0" nodeType="clickEffect">
                                  <p:stCondLst>
                                    <p:cond delay="0"/>
                                  </p:stCondLst>
                                  <p:childTnLst>
                                    <p:set>
                                      <p:cBhvr>
                                        <p:cTn id="20" dur="1" fill="hold">
                                          <p:stCondLst>
                                            <p:cond delay="0"/>
                                          </p:stCondLst>
                                        </p:cTn>
                                        <p:tgtEl>
                                          <p:spTgt spid="49157"/>
                                        </p:tgtEl>
                                        <p:attrNameLst>
                                          <p:attrName>style.visibility</p:attrName>
                                        </p:attrNameLst>
                                      </p:cBhvr>
                                      <p:to>
                                        <p:strVal val="visible"/>
                                      </p:to>
                                    </p:set>
                                    <p:anim calcmode="lin" valueType="num">
                                      <p:cBhvr>
                                        <p:cTn id="21" dur="500" fill="hold"/>
                                        <p:tgtEl>
                                          <p:spTgt spid="49157"/>
                                        </p:tgtEl>
                                        <p:attrNameLst>
                                          <p:attrName>ppt_w</p:attrName>
                                        </p:attrNameLst>
                                      </p:cBhvr>
                                      <p:tavLst>
                                        <p:tav tm="0">
                                          <p:val>
                                            <p:strVal val="#ppt_w*2.5"/>
                                          </p:val>
                                        </p:tav>
                                        <p:tav tm="100000">
                                          <p:val>
                                            <p:strVal val="#ppt_w"/>
                                          </p:val>
                                        </p:tav>
                                      </p:tavLst>
                                    </p:anim>
                                    <p:anim calcmode="lin" valueType="num">
                                      <p:cBhvr>
                                        <p:cTn id="22" dur="500" fill="hold"/>
                                        <p:tgtEl>
                                          <p:spTgt spid="49157"/>
                                        </p:tgtEl>
                                        <p:attrNameLst>
                                          <p:attrName>ppt_h</p:attrName>
                                        </p:attrNameLst>
                                      </p:cBhvr>
                                      <p:tavLst>
                                        <p:tav tm="0">
                                          <p:val>
                                            <p:strVal val="#ppt_h*0.01"/>
                                          </p:val>
                                        </p:tav>
                                        <p:tav tm="100000">
                                          <p:val>
                                            <p:strVal val="#ppt_h"/>
                                          </p:val>
                                        </p:tav>
                                      </p:tavLst>
                                    </p:anim>
                                    <p:anim calcmode="lin" valueType="num">
                                      <p:cBhvr>
                                        <p:cTn id="23" dur="500" fill="hold"/>
                                        <p:tgtEl>
                                          <p:spTgt spid="49157"/>
                                        </p:tgtEl>
                                        <p:attrNameLst>
                                          <p:attrName>ppt_x</p:attrName>
                                        </p:attrNameLst>
                                      </p:cBhvr>
                                      <p:tavLst>
                                        <p:tav tm="0">
                                          <p:val>
                                            <p:strVal val="#ppt_x"/>
                                          </p:val>
                                        </p:tav>
                                        <p:tav tm="100000">
                                          <p:val>
                                            <p:strVal val="#ppt_x"/>
                                          </p:val>
                                        </p:tav>
                                      </p:tavLst>
                                    </p:anim>
                                    <p:anim calcmode="lin" valueType="num">
                                      <p:cBhvr>
                                        <p:cTn id="24" dur="500" fill="hold"/>
                                        <p:tgtEl>
                                          <p:spTgt spid="49157"/>
                                        </p:tgtEl>
                                        <p:attrNameLst>
                                          <p:attrName>ppt_y</p:attrName>
                                        </p:attrNameLst>
                                      </p:cBhvr>
                                      <p:tavLst>
                                        <p:tav tm="0">
                                          <p:val>
                                            <p:strVal val="#ppt_h+1"/>
                                          </p:val>
                                        </p:tav>
                                        <p:tav tm="100000">
                                          <p:val>
                                            <p:strVal val="#ppt_y"/>
                                          </p:val>
                                        </p:tav>
                                      </p:tavLst>
                                    </p:anim>
                                    <p:animEffect transition="in" filter="fade">
                                      <p:cBhvr>
                                        <p:cTn id="25" dur="500"/>
                                        <p:tgtEl>
                                          <p:spTgt spid="49157"/>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49156"/>
                                        </p:tgtEl>
                                        <p:attrNameLst>
                                          <p:attrName>style.visibility</p:attrName>
                                        </p:attrNameLst>
                                      </p:cBhvr>
                                      <p:to>
                                        <p:strVal val="visible"/>
                                      </p:to>
                                    </p:set>
                                    <p:anim calcmode="lin" valueType="num">
                                      <p:cBhvr additive="base">
                                        <p:cTn id="30" dur="5000" fill="hold"/>
                                        <p:tgtEl>
                                          <p:spTgt spid="49156"/>
                                        </p:tgtEl>
                                        <p:attrNameLst>
                                          <p:attrName>ppt_x</p:attrName>
                                        </p:attrNameLst>
                                      </p:cBhvr>
                                      <p:tavLst>
                                        <p:tav tm="0">
                                          <p:val>
                                            <p:strVal val="#ppt_x"/>
                                          </p:val>
                                        </p:tav>
                                        <p:tav tm="100000">
                                          <p:val>
                                            <p:strVal val="#ppt_x"/>
                                          </p:val>
                                        </p:tav>
                                      </p:tavLst>
                                    </p:anim>
                                    <p:anim calcmode="lin" valueType="num">
                                      <p:cBhvr additive="base">
                                        <p:cTn id="31" dur="50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49158"/>
                                        </p:tgtEl>
                                        <p:attrNameLst>
                                          <p:attrName>style.visibility</p:attrName>
                                        </p:attrNameLst>
                                      </p:cBhvr>
                                      <p:to>
                                        <p:strVal val="visible"/>
                                      </p:to>
                                    </p:set>
                                    <p:animScale>
                                      <p:cBhvr>
                                        <p:cTn id="36" dur="1000" decel="50000" fill="hold">
                                          <p:stCondLst>
                                            <p:cond delay="0"/>
                                          </p:stCondLst>
                                        </p:cTn>
                                        <p:tgtEl>
                                          <p:spTgt spid="491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9158"/>
                                        </p:tgtEl>
                                        <p:attrNameLst>
                                          <p:attrName>ppt_x</p:attrName>
                                          <p:attrName>ppt_y</p:attrName>
                                        </p:attrNameLst>
                                      </p:cBhvr>
                                    </p:animMotion>
                                    <p:animEffect transition="in" filter="fade">
                                      <p:cBhvr>
                                        <p:cTn id="38" dur="1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7" grpId="0"/>
      <p:bldP spid="4915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smtClean="0"/>
          </a:p>
        </p:txBody>
      </p:sp>
      <p:sp>
        <p:nvSpPr>
          <p:cNvPr id="226307" name="Rectangle 3"/>
          <p:cNvSpPr>
            <a:spLocks noGrp="1" noChangeArrowheads="1"/>
          </p:cNvSpPr>
          <p:nvPr>
            <p:ph type="body" idx="1"/>
          </p:nvPr>
        </p:nvSpPr>
        <p:spPr/>
        <p:txBody>
          <a:bodyPr/>
          <a:lstStyle/>
          <a:p>
            <a:pPr eaLnBrk="1" hangingPunct="1">
              <a:lnSpc>
                <a:spcPct val="90000"/>
              </a:lnSpc>
            </a:pPr>
            <a:r>
              <a:rPr lang="fa-IR" b="1" smtClean="0"/>
              <a:t>2.</a:t>
            </a:r>
            <a:r>
              <a:rPr lang="fa-IR" i="1" smtClean="0"/>
              <a:t> فضای زير سطح کار</a:t>
            </a:r>
            <a:r>
              <a:rPr lang="fa-IR" smtClean="0"/>
              <a:t> يا ميز در حدی باشد که پا بتواند آزادانه به اطراف حرکت کند و فضای جلو پا نيز بايد اجازة حرکات کششی پا را بدهد. </a:t>
            </a:r>
          </a:p>
          <a:p>
            <a:pPr eaLnBrk="1" hangingPunct="1">
              <a:lnSpc>
                <a:spcPct val="90000"/>
              </a:lnSpc>
            </a:pPr>
            <a:r>
              <a:rPr lang="fa-IR" smtClean="0"/>
              <a:t>حداقل فاصلة ايمن در جلو:</a:t>
            </a:r>
          </a:p>
          <a:p>
            <a:pPr lvl="1" eaLnBrk="1" hangingPunct="1">
              <a:lnSpc>
                <a:spcPct val="90000"/>
              </a:lnSpc>
            </a:pPr>
            <a:r>
              <a:rPr lang="fa-IR" smtClean="0"/>
              <a:t>برای زانوها: 5/37 سانتيمتر</a:t>
            </a:r>
          </a:p>
          <a:p>
            <a:pPr lvl="1" eaLnBrk="1" hangingPunct="1">
              <a:lnSpc>
                <a:spcPct val="90000"/>
              </a:lnSpc>
            </a:pPr>
            <a:r>
              <a:rPr lang="fa-IR" smtClean="0"/>
              <a:t>برای پاها: 60 سانتيمتر</a:t>
            </a:r>
          </a:p>
          <a:p>
            <a:pPr lvl="1" eaLnBrk="1" hangingPunct="1">
              <a:lnSpc>
                <a:spcPct val="90000"/>
              </a:lnSpc>
            </a:pPr>
            <a:r>
              <a:rPr lang="fa-IR" smtClean="0"/>
              <a:t>پهنای اين قسمت: حداقل 50 سانتيمتر</a:t>
            </a:r>
          </a:p>
          <a:p>
            <a:pPr eaLnBrk="1" hangingPunct="1">
              <a:lnSpc>
                <a:spcPct val="90000"/>
              </a:lnSpc>
            </a:pPr>
            <a:r>
              <a:rPr lang="fa-IR" smtClean="0"/>
              <a:t>از قرار دادن وسايلی مانند </a:t>
            </a:r>
            <a:r>
              <a:rPr lang="en-US" smtClean="0"/>
              <a:t>CPU</a:t>
            </a:r>
            <a:r>
              <a:rPr lang="fa-IR" smtClean="0"/>
              <a:t> در زير ميز بايد خودداری کرد.</a:t>
            </a:r>
          </a:p>
          <a:p>
            <a:pPr eaLnBrk="1" hangingPunct="1">
              <a:lnSpc>
                <a:spcPct val="90000"/>
              </a:lnSpc>
            </a:pPr>
            <a:r>
              <a:rPr lang="fa-IR" smtClean="0"/>
              <a:t>در صورت لزوم برای راحتی کار لازم است کشوهای مرکزی ميزها جابجا شوند</a:t>
            </a:r>
            <a:r>
              <a:rPr lang="en-US" smtClean="0"/>
              <a:t> </a:t>
            </a: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 calcmode="lin" valueType="num">
                                      <p:cBhvr additive="base">
                                        <p:cTn id="7" dur="500" fill="hold"/>
                                        <p:tgtEl>
                                          <p:spTgt spid="226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6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6307">
                                            <p:txEl>
                                              <p:pRg st="1" end="1"/>
                                            </p:txEl>
                                          </p:spTgt>
                                        </p:tgtEl>
                                        <p:attrNameLst>
                                          <p:attrName>style.visibility</p:attrName>
                                        </p:attrNameLst>
                                      </p:cBhvr>
                                      <p:to>
                                        <p:strVal val="visible"/>
                                      </p:to>
                                    </p:set>
                                    <p:anim calcmode="lin" valueType="num">
                                      <p:cBhvr additive="base">
                                        <p:cTn id="13" dur="500" fill="hold"/>
                                        <p:tgtEl>
                                          <p:spTgt spid="226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63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6307">
                                            <p:txEl>
                                              <p:pRg st="2" end="2"/>
                                            </p:txEl>
                                          </p:spTgt>
                                        </p:tgtEl>
                                        <p:attrNameLst>
                                          <p:attrName>style.visibility</p:attrName>
                                        </p:attrNameLst>
                                      </p:cBhvr>
                                      <p:to>
                                        <p:strVal val="visible"/>
                                      </p:to>
                                    </p:set>
                                    <p:anim calcmode="lin" valueType="num">
                                      <p:cBhvr additive="base">
                                        <p:cTn id="17" dur="500" fill="hold"/>
                                        <p:tgtEl>
                                          <p:spTgt spid="2263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63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6307">
                                            <p:txEl>
                                              <p:pRg st="3" end="3"/>
                                            </p:txEl>
                                          </p:spTgt>
                                        </p:tgtEl>
                                        <p:attrNameLst>
                                          <p:attrName>style.visibility</p:attrName>
                                        </p:attrNameLst>
                                      </p:cBhvr>
                                      <p:to>
                                        <p:strVal val="visible"/>
                                      </p:to>
                                    </p:set>
                                    <p:anim calcmode="lin" valueType="num">
                                      <p:cBhvr additive="base">
                                        <p:cTn id="21" dur="500" fill="hold"/>
                                        <p:tgtEl>
                                          <p:spTgt spid="2263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63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6307">
                                            <p:txEl>
                                              <p:pRg st="4" end="4"/>
                                            </p:txEl>
                                          </p:spTgt>
                                        </p:tgtEl>
                                        <p:attrNameLst>
                                          <p:attrName>style.visibility</p:attrName>
                                        </p:attrNameLst>
                                      </p:cBhvr>
                                      <p:to>
                                        <p:strVal val="visible"/>
                                      </p:to>
                                    </p:set>
                                    <p:anim calcmode="lin" valueType="num">
                                      <p:cBhvr additive="base">
                                        <p:cTn id="25" dur="500" fill="hold"/>
                                        <p:tgtEl>
                                          <p:spTgt spid="2263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6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6307">
                                            <p:txEl>
                                              <p:pRg st="5" end="5"/>
                                            </p:txEl>
                                          </p:spTgt>
                                        </p:tgtEl>
                                        <p:attrNameLst>
                                          <p:attrName>style.visibility</p:attrName>
                                        </p:attrNameLst>
                                      </p:cBhvr>
                                      <p:to>
                                        <p:strVal val="visible"/>
                                      </p:to>
                                    </p:set>
                                    <p:anim calcmode="lin" valueType="num">
                                      <p:cBhvr additive="base">
                                        <p:cTn id="31" dur="500" fill="hold"/>
                                        <p:tgtEl>
                                          <p:spTgt spid="22630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63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6307">
                                            <p:txEl>
                                              <p:pRg st="6" end="6"/>
                                            </p:txEl>
                                          </p:spTgt>
                                        </p:tgtEl>
                                        <p:attrNameLst>
                                          <p:attrName>style.visibility</p:attrName>
                                        </p:attrNameLst>
                                      </p:cBhvr>
                                      <p:to>
                                        <p:strVal val="visible"/>
                                      </p:to>
                                    </p:set>
                                    <p:anim calcmode="lin" valueType="num">
                                      <p:cBhvr additive="base">
                                        <p:cTn id="37" dur="500" fill="hold"/>
                                        <p:tgtEl>
                                          <p:spTgt spid="2263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63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p>
        </p:txBody>
      </p:sp>
      <p:sp>
        <p:nvSpPr>
          <p:cNvPr id="227331" name="Rectangle 3"/>
          <p:cNvSpPr>
            <a:spLocks noGrp="1" noChangeArrowheads="1"/>
          </p:cNvSpPr>
          <p:nvPr>
            <p:ph type="body" idx="1"/>
          </p:nvPr>
        </p:nvSpPr>
        <p:spPr/>
        <p:txBody>
          <a:bodyPr/>
          <a:lstStyle/>
          <a:p>
            <a:pPr eaLnBrk="1" hangingPunct="1"/>
            <a:r>
              <a:rPr lang="fa-IR" smtClean="0"/>
              <a:t>● ناکافی بودن فضای زير ميز سبب محدوديت حرکت، استرس ناشی از تماس و ناتوانی در تغيير وضعيت‌های ايستا می‌شود</a:t>
            </a:r>
            <a:endParaRPr lang="en-US" smtClean="0"/>
          </a:p>
        </p:txBody>
      </p:sp>
      <p:pic>
        <p:nvPicPr>
          <p:cNvPr id="227332" name="Picture 4"/>
          <p:cNvPicPr>
            <a:picLocks noChangeAspect="1" noChangeArrowheads="1"/>
          </p:cNvPicPr>
          <p:nvPr/>
        </p:nvPicPr>
        <p:blipFill>
          <a:blip r:embed="rId2" cstate="print">
            <a:lum bright="18000"/>
            <a:grayscl/>
          </a:blip>
          <a:srcRect/>
          <a:stretch>
            <a:fillRect/>
          </a:stretch>
        </p:blipFill>
        <p:spPr bwMode="auto">
          <a:xfrm>
            <a:off x="2411413" y="2932113"/>
            <a:ext cx="4392612" cy="3925887"/>
          </a:xfrm>
          <a:prstGeom prst="rect">
            <a:avLst/>
          </a:prstGeom>
          <a:noFill/>
          <a:ln w="3175" algn="ctr">
            <a:solidFill>
              <a:srgbClr val="FFFF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additive="base">
                                        <p:cTn id="7" dur="500" fill="hold"/>
                                        <p:tgtEl>
                                          <p:spTgt spid="227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7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7332"/>
                                        </p:tgtEl>
                                        <p:attrNameLst>
                                          <p:attrName>style.visibility</p:attrName>
                                        </p:attrNameLst>
                                      </p:cBhvr>
                                      <p:to>
                                        <p:strVal val="visible"/>
                                      </p:to>
                                    </p:set>
                                    <p:animEffect transition="in" filter="slide(fromBottom)">
                                      <p:cBhvr>
                                        <p:cTn id="13" dur="5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p>
        </p:txBody>
      </p:sp>
      <p:sp>
        <p:nvSpPr>
          <p:cNvPr id="228355" name="Rectangle 3"/>
          <p:cNvSpPr>
            <a:spLocks noGrp="1" noChangeArrowheads="1"/>
          </p:cNvSpPr>
          <p:nvPr>
            <p:ph type="body" idx="1"/>
          </p:nvPr>
        </p:nvSpPr>
        <p:spPr/>
        <p:txBody>
          <a:bodyPr/>
          <a:lstStyle/>
          <a:p>
            <a:pPr eaLnBrk="1" hangingPunct="1"/>
            <a:r>
              <a:rPr lang="fa-IR" b="1" smtClean="0"/>
              <a:t>3. </a:t>
            </a:r>
            <a:r>
              <a:rPr lang="fa-IR" i="1" smtClean="0"/>
              <a:t>عمق سطح کار</a:t>
            </a:r>
            <a:r>
              <a:rPr lang="fa-IR" smtClean="0"/>
              <a:t> يا ميز:</a:t>
            </a:r>
          </a:p>
          <a:p>
            <a:pPr lvl="1" eaLnBrk="1" hangingPunct="1"/>
            <a:r>
              <a:rPr lang="fa-IR" smtClean="0"/>
              <a:t>در حدی که مانيتور در فاصلة حداقل 50 سانتيمتر از چشم‌ها قرار گيرد </a:t>
            </a:r>
          </a:p>
          <a:p>
            <a:pPr lvl="1" eaLnBrk="1" hangingPunct="1"/>
            <a:r>
              <a:rPr lang="fa-IR" smtClean="0"/>
              <a:t>کیبورد، برگه نگهدار و ماوس نيز روی آن در فاصلة مناسب قرار گيرند</a:t>
            </a:r>
          </a:p>
          <a:p>
            <a:pPr lvl="1" eaLnBrk="1" hangingPunct="1"/>
            <a:r>
              <a:rPr lang="fa-IR" smtClean="0"/>
              <a:t>عمق حدود 75 سانتيمتر برای سطح کارِ چهارگوش و مانيتورهای تا 17 اينچ کافی است </a:t>
            </a:r>
          </a:p>
          <a:p>
            <a:pPr lvl="1" eaLnBrk="1" hangingPunct="1"/>
            <a:r>
              <a:rPr lang="fa-IR" smtClean="0"/>
              <a:t>برای سطوح کاری يا ميزهايی که در کنج قرار می‌گيرند، حداقل عمق برای مانيتورهای تا 17 اينچ از لبة جلويی تا کنج 100 سانتيمتر</a:t>
            </a:r>
          </a:p>
          <a:p>
            <a:pPr eaLnBrk="1" hangingPunct="1"/>
            <a:r>
              <a:rPr lang="fa-IR" smtClean="0"/>
              <a:t>فضای محدود سطح ميز:</a:t>
            </a:r>
          </a:p>
          <a:p>
            <a:pPr lvl="1" eaLnBrk="1" hangingPunct="1"/>
            <a:r>
              <a:rPr lang="fa-IR" smtClean="0"/>
              <a:t>کاربر اجزا و وسايل را در مکان‌هايی قرار دهد که برای دسترسی به آنها نياز به وضعيت‌های نامناسب بدن باشد. </a:t>
            </a:r>
            <a:endParaRPr lang="fa-IR" b="1" smtClean="0"/>
          </a:p>
          <a:p>
            <a:pPr eaLnBrk="1" hangingPunct="1"/>
            <a:endParaRPr lang="fa-IR"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fade">
                                      <p:cBhvr>
                                        <p:cTn id="7" dur="800" decel="100000"/>
                                        <p:tgtEl>
                                          <p:spTgt spid="228355">
                                            <p:txEl>
                                              <p:pRg st="0" end="0"/>
                                            </p:txEl>
                                          </p:spTgt>
                                        </p:tgtEl>
                                      </p:cBhvr>
                                    </p:animEffect>
                                    <p:anim calcmode="lin" valueType="num">
                                      <p:cBhvr>
                                        <p:cTn id="8" dur="800" decel="100000" fill="hold"/>
                                        <p:tgtEl>
                                          <p:spTgt spid="22835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835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835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835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835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28355">
                                            <p:txEl>
                                              <p:pRg st="1" end="1"/>
                                            </p:txEl>
                                          </p:spTgt>
                                        </p:tgtEl>
                                        <p:attrNameLst>
                                          <p:attrName>style.visibility</p:attrName>
                                        </p:attrNameLst>
                                      </p:cBhvr>
                                      <p:to>
                                        <p:strVal val="visible"/>
                                      </p:to>
                                    </p:set>
                                    <p:animEffect transition="in" filter="fade">
                                      <p:cBhvr>
                                        <p:cTn id="17" dur="800" decel="100000"/>
                                        <p:tgtEl>
                                          <p:spTgt spid="228355">
                                            <p:txEl>
                                              <p:pRg st="1" end="1"/>
                                            </p:txEl>
                                          </p:spTgt>
                                        </p:tgtEl>
                                      </p:cBhvr>
                                    </p:animEffect>
                                    <p:anim calcmode="lin" valueType="num">
                                      <p:cBhvr>
                                        <p:cTn id="18" dur="800" decel="100000" fill="hold"/>
                                        <p:tgtEl>
                                          <p:spTgt spid="22835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2835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2835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2835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2835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28355">
                                            <p:txEl>
                                              <p:pRg st="2" end="2"/>
                                            </p:txEl>
                                          </p:spTgt>
                                        </p:tgtEl>
                                        <p:attrNameLst>
                                          <p:attrName>style.visibility</p:attrName>
                                        </p:attrNameLst>
                                      </p:cBhvr>
                                      <p:to>
                                        <p:strVal val="visible"/>
                                      </p:to>
                                    </p:set>
                                    <p:animEffect transition="in" filter="fade">
                                      <p:cBhvr>
                                        <p:cTn id="27" dur="800" decel="100000"/>
                                        <p:tgtEl>
                                          <p:spTgt spid="228355">
                                            <p:txEl>
                                              <p:pRg st="2" end="2"/>
                                            </p:txEl>
                                          </p:spTgt>
                                        </p:tgtEl>
                                      </p:cBhvr>
                                    </p:animEffect>
                                    <p:anim calcmode="lin" valueType="num">
                                      <p:cBhvr>
                                        <p:cTn id="28" dur="800" decel="100000" fill="hold"/>
                                        <p:tgtEl>
                                          <p:spTgt spid="228355">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28355">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28355">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28355">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2835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28355">
                                            <p:txEl>
                                              <p:pRg st="3" end="3"/>
                                            </p:txEl>
                                          </p:spTgt>
                                        </p:tgtEl>
                                        <p:attrNameLst>
                                          <p:attrName>style.visibility</p:attrName>
                                        </p:attrNameLst>
                                      </p:cBhvr>
                                      <p:to>
                                        <p:strVal val="visible"/>
                                      </p:to>
                                    </p:set>
                                    <p:animEffect transition="in" filter="fade">
                                      <p:cBhvr>
                                        <p:cTn id="37" dur="800" decel="100000"/>
                                        <p:tgtEl>
                                          <p:spTgt spid="228355">
                                            <p:txEl>
                                              <p:pRg st="3" end="3"/>
                                            </p:txEl>
                                          </p:spTgt>
                                        </p:tgtEl>
                                      </p:cBhvr>
                                    </p:animEffect>
                                    <p:anim calcmode="lin" valueType="num">
                                      <p:cBhvr>
                                        <p:cTn id="38" dur="800" decel="100000" fill="hold"/>
                                        <p:tgtEl>
                                          <p:spTgt spid="228355">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28355">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28355">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28355">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2835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28355">
                                            <p:txEl>
                                              <p:pRg st="4" end="4"/>
                                            </p:txEl>
                                          </p:spTgt>
                                        </p:tgtEl>
                                        <p:attrNameLst>
                                          <p:attrName>style.visibility</p:attrName>
                                        </p:attrNameLst>
                                      </p:cBhvr>
                                      <p:to>
                                        <p:strVal val="visible"/>
                                      </p:to>
                                    </p:set>
                                    <p:animEffect transition="in" filter="fade">
                                      <p:cBhvr>
                                        <p:cTn id="47" dur="800" decel="100000"/>
                                        <p:tgtEl>
                                          <p:spTgt spid="228355">
                                            <p:txEl>
                                              <p:pRg st="4" end="4"/>
                                            </p:txEl>
                                          </p:spTgt>
                                        </p:tgtEl>
                                      </p:cBhvr>
                                    </p:animEffect>
                                    <p:anim calcmode="lin" valueType="num">
                                      <p:cBhvr>
                                        <p:cTn id="48" dur="800" decel="100000" fill="hold"/>
                                        <p:tgtEl>
                                          <p:spTgt spid="228355">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28355">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28355">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28355">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2835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228355">
                                            <p:txEl>
                                              <p:pRg st="5" end="5"/>
                                            </p:txEl>
                                          </p:spTgt>
                                        </p:tgtEl>
                                        <p:attrNameLst>
                                          <p:attrName>style.visibility</p:attrName>
                                        </p:attrNameLst>
                                      </p:cBhvr>
                                      <p:to>
                                        <p:strVal val="visible"/>
                                      </p:to>
                                    </p:set>
                                    <p:animEffect transition="in" filter="fade">
                                      <p:cBhvr>
                                        <p:cTn id="57" dur="800" decel="100000"/>
                                        <p:tgtEl>
                                          <p:spTgt spid="228355">
                                            <p:txEl>
                                              <p:pRg st="5" end="5"/>
                                            </p:txEl>
                                          </p:spTgt>
                                        </p:tgtEl>
                                      </p:cBhvr>
                                    </p:animEffect>
                                    <p:anim calcmode="lin" valueType="num">
                                      <p:cBhvr>
                                        <p:cTn id="58" dur="800" decel="100000" fill="hold"/>
                                        <p:tgtEl>
                                          <p:spTgt spid="228355">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28355">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28355">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28355">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28355">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228355">
                                            <p:txEl>
                                              <p:pRg st="6" end="6"/>
                                            </p:txEl>
                                          </p:spTgt>
                                        </p:tgtEl>
                                        <p:attrNameLst>
                                          <p:attrName>style.visibility</p:attrName>
                                        </p:attrNameLst>
                                      </p:cBhvr>
                                      <p:to>
                                        <p:strVal val="visible"/>
                                      </p:to>
                                    </p:set>
                                    <p:animEffect transition="in" filter="fade">
                                      <p:cBhvr>
                                        <p:cTn id="67" dur="800" decel="100000"/>
                                        <p:tgtEl>
                                          <p:spTgt spid="228355">
                                            <p:txEl>
                                              <p:pRg st="6" end="6"/>
                                            </p:txEl>
                                          </p:spTgt>
                                        </p:tgtEl>
                                      </p:cBhvr>
                                    </p:animEffect>
                                    <p:anim calcmode="lin" valueType="num">
                                      <p:cBhvr>
                                        <p:cTn id="68" dur="800" decel="100000" fill="hold"/>
                                        <p:tgtEl>
                                          <p:spTgt spid="228355">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228355">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228355">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28355">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2835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algn="ctr"/>
            <a:r>
              <a:rPr lang="ar-SA" sz="3600" b="1" dirty="0">
                <a:solidFill>
                  <a:schemeClr val="tx1"/>
                </a:solidFill>
                <a:latin typeface="Nazanin" pitchFamily="2" charset="-78"/>
                <a:cs typeface="B Nazanin" pitchFamily="2" charset="-78"/>
              </a:rPr>
              <a:t>موس ، ص</a:t>
            </a:r>
            <a:r>
              <a:rPr lang="fa-IR" sz="3600" b="1" dirty="0">
                <a:solidFill>
                  <a:schemeClr val="tx1"/>
                </a:solidFill>
                <a:latin typeface="Nazanin" pitchFamily="2" charset="-78"/>
                <a:cs typeface="B Nazanin" pitchFamily="2" charset="-78"/>
              </a:rPr>
              <a:t>ف</a:t>
            </a:r>
            <a:r>
              <a:rPr lang="ar-SA" sz="3600" b="1" dirty="0">
                <a:solidFill>
                  <a:schemeClr val="tx1"/>
                </a:solidFill>
                <a:latin typeface="Nazanin" pitchFamily="2" charset="-78"/>
                <a:cs typeface="B Nazanin" pitchFamily="2" charset="-78"/>
              </a:rPr>
              <a:t>حه كليد و پرينتر</a:t>
            </a:r>
            <a:endParaRPr lang="en-US" sz="3600" b="1" dirty="0">
              <a:solidFill>
                <a:schemeClr val="tx1"/>
              </a:solidFill>
              <a:latin typeface="Nazanin" pitchFamily="2" charset="-78"/>
              <a:cs typeface="B Nazanin" pitchFamily="2" charset="-78"/>
            </a:endParaRPr>
          </a:p>
        </p:txBody>
      </p:sp>
      <p:sp>
        <p:nvSpPr>
          <p:cNvPr id="303107" name="Rectangle 3"/>
          <p:cNvSpPr>
            <a:spLocks noGrp="1" noChangeArrowheads="1"/>
          </p:cNvSpPr>
          <p:nvPr>
            <p:ph type="body" idx="1"/>
          </p:nvPr>
        </p:nvSpPr>
        <p:spPr/>
        <p:txBody>
          <a:bodyPr/>
          <a:lstStyle/>
          <a:p>
            <a:pPr algn="just">
              <a:buFontTx/>
              <a:buNone/>
            </a:pPr>
            <a:r>
              <a:rPr lang="ar-SA" b="1" dirty="0">
                <a:latin typeface="Nazanin" pitchFamily="2" charset="-78"/>
                <a:cs typeface="B Yekan" pitchFamily="2" charset="-78"/>
              </a:rPr>
              <a:t>در خصوص اجزاء مورد نياز كامپيوتر كه براي انجام كار نياز مي باشد</a:t>
            </a:r>
            <a:r>
              <a:rPr lang="fa-IR" b="1" dirty="0">
                <a:latin typeface="Nazanin" pitchFamily="2" charset="-78"/>
                <a:cs typeface="B Yekan" pitchFamily="2" charset="-78"/>
              </a:rPr>
              <a:t>،</a:t>
            </a:r>
            <a:r>
              <a:rPr lang="ar-SA" b="1" dirty="0">
                <a:latin typeface="Nazanin" pitchFamily="2" charset="-78"/>
                <a:cs typeface="B Yekan" pitchFamily="2" charset="-78"/>
              </a:rPr>
              <a:t> بايد در منطقه حد دسترس اوليه قرار گرفته </a:t>
            </a:r>
            <a:r>
              <a:rPr lang="fa-IR" b="1" dirty="0">
                <a:latin typeface="Nazanin" pitchFamily="2" charset="-78"/>
                <a:cs typeface="B Yekan" pitchFamily="2" charset="-78"/>
              </a:rPr>
              <a:t>،</a:t>
            </a:r>
            <a:r>
              <a:rPr lang="ar-SA" b="1" dirty="0">
                <a:latin typeface="Nazanin" pitchFamily="2" charset="-78"/>
                <a:cs typeface="B Yekan" pitchFamily="2" charset="-78"/>
              </a:rPr>
              <a:t>به طوريكه نياز به كشيدن دست به طرف جلو</a:t>
            </a:r>
            <a:r>
              <a:rPr lang="fa-IR" b="1" dirty="0">
                <a:latin typeface="Nazanin" pitchFamily="2" charset="-78"/>
                <a:cs typeface="B Yekan" pitchFamily="2" charset="-78"/>
              </a:rPr>
              <a:t>  </a:t>
            </a:r>
            <a:r>
              <a:rPr lang="ar-SA" b="1" dirty="0">
                <a:latin typeface="Nazanin" pitchFamily="2" charset="-78"/>
                <a:cs typeface="B Yekan" pitchFamily="2" charset="-78"/>
              </a:rPr>
              <a:t>و طرفين نباشد</a:t>
            </a:r>
            <a:r>
              <a:rPr lang="fa-IR" b="1" dirty="0">
                <a:solidFill>
                  <a:srgbClr val="FFFF00"/>
                </a:solidFill>
                <a:latin typeface="Nazanin" pitchFamily="2" charset="-78"/>
                <a:cs typeface="B Nazanin" pitchFamily="2" charset="-78"/>
              </a:rPr>
              <a:t>.</a:t>
            </a:r>
            <a:r>
              <a:rPr lang="ar-SA" b="1" dirty="0">
                <a:solidFill>
                  <a:srgbClr val="FFFF00"/>
                </a:solidFill>
                <a:latin typeface="Nazanin" pitchFamily="2" charset="-78"/>
                <a:cs typeface="B Nazanin" pitchFamily="2" charset="-78"/>
              </a:rPr>
              <a:t> </a:t>
            </a:r>
          </a:p>
          <a:p>
            <a:endParaRPr lang="en-US" dirty="0"/>
          </a:p>
        </p:txBody>
      </p:sp>
      <p:pic>
        <p:nvPicPr>
          <p:cNvPr id="303108" name="Picture 4"/>
          <p:cNvPicPr>
            <a:picLocks noChangeAspect="1" noChangeArrowheads="1"/>
          </p:cNvPicPr>
          <p:nvPr/>
        </p:nvPicPr>
        <p:blipFill>
          <a:blip r:embed="rId2"/>
          <a:srcRect/>
          <a:stretch>
            <a:fillRect/>
          </a:stretch>
        </p:blipFill>
        <p:spPr bwMode="auto">
          <a:xfrm>
            <a:off x="1331913" y="4005263"/>
            <a:ext cx="5976937" cy="2239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smtClean="0"/>
          </a:p>
        </p:txBody>
      </p:sp>
      <p:pic>
        <p:nvPicPr>
          <p:cNvPr id="231428" name="Picture 4" descr="Office Furniture"/>
          <p:cNvPicPr>
            <a:picLocks noGrp="1" noChangeAspect="1" noChangeArrowheads="1"/>
          </p:cNvPicPr>
          <p:nvPr>
            <p:ph type="body" idx="1"/>
          </p:nvPr>
        </p:nvPicPr>
        <p:blipFill>
          <a:blip r:embed="rId2" cstate="print"/>
          <a:srcRect/>
          <a:stretch>
            <a:fillRect/>
          </a:stretch>
        </p:blipFill>
        <p:spPr>
          <a:xfrm>
            <a:off x="2487613" y="1484313"/>
            <a:ext cx="3884612" cy="45180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428"/>
                                        </p:tgtEl>
                                        <p:attrNameLst>
                                          <p:attrName>style.visibility</p:attrName>
                                        </p:attrNameLst>
                                      </p:cBhvr>
                                      <p:to>
                                        <p:strVal val="visible"/>
                                      </p:to>
                                    </p:set>
                                    <p:anim calcmode="lin" valueType="num">
                                      <p:cBhvr additive="base">
                                        <p:cTn id="7" dur="500" fill="hold"/>
                                        <p:tgtEl>
                                          <p:spTgt spid="231428"/>
                                        </p:tgtEl>
                                        <p:attrNameLst>
                                          <p:attrName>ppt_x</p:attrName>
                                        </p:attrNameLst>
                                      </p:cBhvr>
                                      <p:tavLst>
                                        <p:tav tm="0">
                                          <p:val>
                                            <p:strVal val="#ppt_x"/>
                                          </p:val>
                                        </p:tav>
                                        <p:tav tm="100000">
                                          <p:val>
                                            <p:strVal val="#ppt_x"/>
                                          </p:val>
                                        </p:tav>
                                      </p:tavLst>
                                    </p:anim>
                                    <p:anim calcmode="lin" valueType="num">
                                      <p:cBhvr additive="base">
                                        <p:cTn id="8" dur="500" fill="hold"/>
                                        <p:tgtEl>
                                          <p:spTgt spid="231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smtClean="0"/>
          </a:p>
        </p:txBody>
      </p:sp>
      <p:pic>
        <p:nvPicPr>
          <p:cNvPr id="234499" name="Picture 3" descr="Image3"/>
          <p:cNvPicPr>
            <a:picLocks noGrp="1" noChangeAspect="1" noChangeArrowheads="1"/>
          </p:cNvPicPr>
          <p:nvPr>
            <p:ph idx="1"/>
          </p:nvPr>
        </p:nvPicPr>
        <p:blipFill>
          <a:blip r:embed="rId2" cstate="print"/>
          <a:srcRect/>
          <a:stretch>
            <a:fillRect/>
          </a:stretch>
        </p:blipFill>
        <p:spPr>
          <a:xfrm>
            <a:off x="539750" y="981075"/>
            <a:ext cx="7704138" cy="39608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34499"/>
                                        </p:tgtEl>
                                        <p:attrNameLst>
                                          <p:attrName>style.visibility</p:attrName>
                                        </p:attrNameLst>
                                      </p:cBhvr>
                                      <p:to>
                                        <p:strVal val="visible"/>
                                      </p:to>
                                    </p:set>
                                    <p:anim calcmode="lin" valueType="num">
                                      <p:cBhvr>
                                        <p:cTn id="7" dur="500" fill="hold"/>
                                        <p:tgtEl>
                                          <p:spTgt spid="234499"/>
                                        </p:tgtEl>
                                        <p:attrNameLst>
                                          <p:attrName>ppt_w</p:attrName>
                                        </p:attrNameLst>
                                      </p:cBhvr>
                                      <p:tavLst>
                                        <p:tav tm="0">
                                          <p:val>
                                            <p:strVal val="#ppt_w*2.5"/>
                                          </p:val>
                                        </p:tav>
                                        <p:tav tm="100000">
                                          <p:val>
                                            <p:strVal val="#ppt_w"/>
                                          </p:val>
                                        </p:tav>
                                      </p:tavLst>
                                    </p:anim>
                                    <p:anim calcmode="lin" valueType="num">
                                      <p:cBhvr>
                                        <p:cTn id="8" dur="500" fill="hold"/>
                                        <p:tgtEl>
                                          <p:spTgt spid="234499"/>
                                        </p:tgtEl>
                                        <p:attrNameLst>
                                          <p:attrName>ppt_h</p:attrName>
                                        </p:attrNameLst>
                                      </p:cBhvr>
                                      <p:tavLst>
                                        <p:tav tm="0">
                                          <p:val>
                                            <p:strVal val="#ppt_h*0.01"/>
                                          </p:val>
                                        </p:tav>
                                        <p:tav tm="100000">
                                          <p:val>
                                            <p:strVal val="#ppt_h"/>
                                          </p:val>
                                        </p:tav>
                                      </p:tavLst>
                                    </p:anim>
                                    <p:anim calcmode="lin" valueType="num">
                                      <p:cBhvr>
                                        <p:cTn id="9" dur="500" fill="hold"/>
                                        <p:tgtEl>
                                          <p:spTgt spid="234499"/>
                                        </p:tgtEl>
                                        <p:attrNameLst>
                                          <p:attrName>ppt_x</p:attrName>
                                        </p:attrNameLst>
                                      </p:cBhvr>
                                      <p:tavLst>
                                        <p:tav tm="0">
                                          <p:val>
                                            <p:strVal val="#ppt_x"/>
                                          </p:val>
                                        </p:tav>
                                        <p:tav tm="100000">
                                          <p:val>
                                            <p:strVal val="#ppt_x"/>
                                          </p:val>
                                        </p:tav>
                                      </p:tavLst>
                                    </p:anim>
                                    <p:anim calcmode="lin" valueType="num">
                                      <p:cBhvr>
                                        <p:cTn id="10" dur="500" fill="hold"/>
                                        <p:tgtEl>
                                          <p:spTgt spid="234499"/>
                                        </p:tgtEl>
                                        <p:attrNameLst>
                                          <p:attrName>ppt_y</p:attrName>
                                        </p:attrNameLst>
                                      </p:cBhvr>
                                      <p:tavLst>
                                        <p:tav tm="0">
                                          <p:val>
                                            <p:strVal val="#ppt_h+1"/>
                                          </p:val>
                                        </p:tav>
                                        <p:tav tm="100000">
                                          <p:val>
                                            <p:strVal val="#ppt_y"/>
                                          </p:val>
                                        </p:tav>
                                      </p:tavLst>
                                    </p:anim>
                                    <p:animEffect transition="in" filter="fade">
                                      <p:cBhvr>
                                        <p:cTn id="11" dur="500"/>
                                        <p:tgtEl>
                                          <p:spTgt spid="234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smtClean="0"/>
          </a:p>
        </p:txBody>
      </p:sp>
      <p:sp>
        <p:nvSpPr>
          <p:cNvPr id="229379" name="Rectangle 3"/>
          <p:cNvSpPr>
            <a:spLocks noGrp="1" noChangeArrowheads="1"/>
          </p:cNvSpPr>
          <p:nvPr>
            <p:ph type="body" idx="1"/>
          </p:nvPr>
        </p:nvSpPr>
        <p:spPr/>
        <p:txBody>
          <a:bodyPr/>
          <a:lstStyle/>
          <a:p>
            <a:pPr eaLnBrk="1" hangingPunct="1"/>
            <a:r>
              <a:rPr lang="fa-IR" b="1" smtClean="0"/>
              <a:t>4.</a:t>
            </a:r>
            <a:r>
              <a:rPr lang="fa-IR" smtClean="0"/>
              <a:t> سطح ميز:</a:t>
            </a:r>
          </a:p>
          <a:p>
            <a:pPr lvl="1" eaLnBrk="1" hangingPunct="1"/>
            <a:r>
              <a:rPr lang="fa-IR" i="1" smtClean="0"/>
              <a:t>پرداخت مات </a:t>
            </a:r>
            <a:r>
              <a:rPr lang="fa-IR" smtClean="0"/>
              <a:t>و </a:t>
            </a:r>
            <a:r>
              <a:rPr lang="fa-IR" i="1" smtClean="0"/>
              <a:t>رنگ غير براق</a:t>
            </a:r>
            <a:r>
              <a:rPr lang="fa-IR" smtClean="0"/>
              <a:t> </a:t>
            </a:r>
          </a:p>
          <a:p>
            <a:pPr lvl="1" eaLnBrk="1" hangingPunct="1"/>
            <a:r>
              <a:rPr lang="fa-IR" smtClean="0"/>
              <a:t>از به کار بردن شيشه روی ميز به علت ايجاد بازتاب نور و خيرگی خودداری کنيد.</a:t>
            </a:r>
            <a:endParaRPr lang="fa-IR" b="1" smtClean="0"/>
          </a:p>
          <a:p>
            <a:pPr eaLnBrk="1" hangingPunct="1"/>
            <a:r>
              <a:rPr lang="fa-IR" b="1" smtClean="0"/>
              <a:t>5. </a:t>
            </a:r>
            <a:r>
              <a:rPr lang="fa-IR" smtClean="0"/>
              <a:t> </a:t>
            </a:r>
            <a:r>
              <a:rPr lang="fa-IR" i="1" smtClean="0"/>
              <a:t>لبة سطح کار:</a:t>
            </a:r>
          </a:p>
          <a:p>
            <a:pPr lvl="1" eaLnBrk="1" hangingPunct="1"/>
            <a:r>
              <a:rPr lang="fa-IR" smtClean="0"/>
              <a:t>گرد و بدون نقاط تيز و روية آن نرم </a:t>
            </a:r>
          </a:p>
          <a:p>
            <a:pPr lvl="1" eaLnBrk="1" hangingPunct="1"/>
            <a:r>
              <a:rPr lang="fa-IR" smtClean="0"/>
              <a:t>سخت بودن سطح ميز و زاويه‌دار بودن لبة آن:</a:t>
            </a:r>
          </a:p>
          <a:p>
            <a:pPr lvl="1" eaLnBrk="1" hangingPunct="1"/>
            <a:r>
              <a:rPr lang="fa-IR" smtClean="0"/>
              <a:t>ايجاد استرس تماسی روی دست  </a:t>
            </a:r>
            <a:endParaRPr lang="fa-IR" b="1"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 calcmode="lin" valueType="num">
                                      <p:cBhvr additive="base">
                                        <p:cTn id="7" dur="5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9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9379">
                                            <p:txEl>
                                              <p:pRg st="1" end="1"/>
                                            </p:txEl>
                                          </p:spTgt>
                                        </p:tgtEl>
                                        <p:attrNameLst>
                                          <p:attrName>style.visibility</p:attrName>
                                        </p:attrNameLst>
                                      </p:cBhvr>
                                      <p:to>
                                        <p:strVal val="visible"/>
                                      </p:to>
                                    </p:set>
                                    <p:anim calcmode="lin" valueType="num">
                                      <p:cBhvr additive="base">
                                        <p:cTn id="13" dur="500" fill="hold"/>
                                        <p:tgtEl>
                                          <p:spTgt spid="229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9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9379">
                                            <p:txEl>
                                              <p:pRg st="2" end="2"/>
                                            </p:txEl>
                                          </p:spTgt>
                                        </p:tgtEl>
                                        <p:attrNameLst>
                                          <p:attrName>style.visibility</p:attrName>
                                        </p:attrNameLst>
                                      </p:cBhvr>
                                      <p:to>
                                        <p:strVal val="visible"/>
                                      </p:to>
                                    </p:set>
                                    <p:anim calcmode="lin" valueType="num">
                                      <p:cBhvr additive="base">
                                        <p:cTn id="19" dur="500" fill="hold"/>
                                        <p:tgtEl>
                                          <p:spTgt spid="229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9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9379">
                                            <p:txEl>
                                              <p:pRg st="3" end="3"/>
                                            </p:txEl>
                                          </p:spTgt>
                                        </p:tgtEl>
                                        <p:attrNameLst>
                                          <p:attrName>style.visibility</p:attrName>
                                        </p:attrNameLst>
                                      </p:cBhvr>
                                      <p:to>
                                        <p:strVal val="visible"/>
                                      </p:to>
                                    </p:set>
                                    <p:anim calcmode="lin" valueType="num">
                                      <p:cBhvr additive="base">
                                        <p:cTn id="25" dur="500" fill="hold"/>
                                        <p:tgtEl>
                                          <p:spTgt spid="2293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9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9379">
                                            <p:txEl>
                                              <p:pRg st="4" end="4"/>
                                            </p:txEl>
                                          </p:spTgt>
                                        </p:tgtEl>
                                        <p:attrNameLst>
                                          <p:attrName>style.visibility</p:attrName>
                                        </p:attrNameLst>
                                      </p:cBhvr>
                                      <p:to>
                                        <p:strVal val="visible"/>
                                      </p:to>
                                    </p:set>
                                    <p:anim calcmode="lin" valueType="num">
                                      <p:cBhvr additive="base">
                                        <p:cTn id="31" dur="500" fill="hold"/>
                                        <p:tgtEl>
                                          <p:spTgt spid="2293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93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9379">
                                            <p:txEl>
                                              <p:pRg st="5" end="5"/>
                                            </p:txEl>
                                          </p:spTgt>
                                        </p:tgtEl>
                                        <p:attrNameLst>
                                          <p:attrName>style.visibility</p:attrName>
                                        </p:attrNameLst>
                                      </p:cBhvr>
                                      <p:to>
                                        <p:strVal val="visible"/>
                                      </p:to>
                                    </p:set>
                                    <p:anim calcmode="lin" valueType="num">
                                      <p:cBhvr additive="base">
                                        <p:cTn id="37" dur="500" fill="hold"/>
                                        <p:tgtEl>
                                          <p:spTgt spid="2293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93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9379">
                                            <p:txEl>
                                              <p:pRg st="6" end="6"/>
                                            </p:txEl>
                                          </p:spTgt>
                                        </p:tgtEl>
                                        <p:attrNameLst>
                                          <p:attrName>style.visibility</p:attrName>
                                        </p:attrNameLst>
                                      </p:cBhvr>
                                      <p:to>
                                        <p:strVal val="visible"/>
                                      </p:to>
                                    </p:set>
                                    <p:anim calcmode="lin" valueType="num">
                                      <p:cBhvr additive="base">
                                        <p:cTn id="43" dur="500" fill="hold"/>
                                        <p:tgtEl>
                                          <p:spTgt spid="2293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93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algn="r" eaLnBrk="1" hangingPunct="1"/>
            <a:r>
              <a:rPr lang="fa-IR" smtClean="0"/>
              <a:t>کیبورد (صفحه کلید)</a:t>
            </a:r>
            <a:endParaRPr lang="en-US" smtClean="0"/>
          </a:p>
        </p:txBody>
      </p:sp>
      <p:pic>
        <p:nvPicPr>
          <p:cNvPr id="235524" name="Picture 4" descr="RollerMousePro1"/>
          <p:cNvPicPr>
            <a:picLocks noGrp="1" noChangeAspect="1" noChangeArrowheads="1"/>
          </p:cNvPicPr>
          <p:nvPr>
            <p:ph type="body" idx="1"/>
          </p:nvPr>
        </p:nvPicPr>
        <p:blipFill>
          <a:blip r:embed="rId2" cstate="print"/>
          <a:srcRect/>
          <a:stretch>
            <a:fillRect/>
          </a:stretch>
        </p:blipFill>
        <p:spPr>
          <a:xfrm>
            <a:off x="1258888" y="1774825"/>
            <a:ext cx="6481762" cy="46831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p:cTn id="7" dur="500" fill="hold"/>
                                        <p:tgtEl>
                                          <p:spTgt spid="235522"/>
                                        </p:tgtEl>
                                        <p:attrNameLst>
                                          <p:attrName>ppt_w</p:attrName>
                                        </p:attrNameLst>
                                      </p:cBhvr>
                                      <p:tavLst>
                                        <p:tav tm="0">
                                          <p:val>
                                            <p:strVal val="#ppt_w*2.5"/>
                                          </p:val>
                                        </p:tav>
                                        <p:tav tm="100000">
                                          <p:val>
                                            <p:strVal val="#ppt_w"/>
                                          </p:val>
                                        </p:tav>
                                      </p:tavLst>
                                    </p:anim>
                                    <p:anim calcmode="lin" valueType="num">
                                      <p:cBhvr>
                                        <p:cTn id="8" dur="500" fill="hold"/>
                                        <p:tgtEl>
                                          <p:spTgt spid="235522"/>
                                        </p:tgtEl>
                                        <p:attrNameLst>
                                          <p:attrName>ppt_h</p:attrName>
                                        </p:attrNameLst>
                                      </p:cBhvr>
                                      <p:tavLst>
                                        <p:tav tm="0">
                                          <p:val>
                                            <p:strVal val="#ppt_h*0.01"/>
                                          </p:val>
                                        </p:tav>
                                        <p:tav tm="100000">
                                          <p:val>
                                            <p:strVal val="#ppt_h"/>
                                          </p:val>
                                        </p:tav>
                                      </p:tavLst>
                                    </p:anim>
                                    <p:anim calcmode="lin" valueType="num">
                                      <p:cBhvr>
                                        <p:cTn id="9" dur="500" fill="hold"/>
                                        <p:tgtEl>
                                          <p:spTgt spid="235522"/>
                                        </p:tgtEl>
                                        <p:attrNameLst>
                                          <p:attrName>ppt_x</p:attrName>
                                        </p:attrNameLst>
                                      </p:cBhvr>
                                      <p:tavLst>
                                        <p:tav tm="0">
                                          <p:val>
                                            <p:strVal val="#ppt_x"/>
                                          </p:val>
                                        </p:tav>
                                        <p:tav tm="100000">
                                          <p:val>
                                            <p:strVal val="#ppt_x"/>
                                          </p:val>
                                        </p:tav>
                                      </p:tavLst>
                                    </p:anim>
                                    <p:anim calcmode="lin" valueType="num">
                                      <p:cBhvr>
                                        <p:cTn id="10" dur="500" fill="hold"/>
                                        <p:tgtEl>
                                          <p:spTgt spid="235522"/>
                                        </p:tgtEl>
                                        <p:attrNameLst>
                                          <p:attrName>ppt_y</p:attrName>
                                        </p:attrNameLst>
                                      </p:cBhvr>
                                      <p:tavLst>
                                        <p:tav tm="0">
                                          <p:val>
                                            <p:strVal val="#ppt_h+1"/>
                                          </p:val>
                                        </p:tav>
                                        <p:tav tm="100000">
                                          <p:val>
                                            <p:strVal val="#ppt_y"/>
                                          </p:val>
                                        </p:tav>
                                      </p:tavLst>
                                    </p:anim>
                                    <p:animEffect transition="in" filter="fade">
                                      <p:cBhvr>
                                        <p:cTn id="11" dur="500"/>
                                        <p:tgtEl>
                                          <p:spTgt spid="23552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235524"/>
                                        </p:tgtEl>
                                        <p:attrNameLst>
                                          <p:attrName>style.visibility</p:attrName>
                                        </p:attrNameLst>
                                      </p:cBhvr>
                                      <p:to>
                                        <p:strVal val="visible"/>
                                      </p:to>
                                    </p:set>
                                    <p:animEffect transition="in" filter="slide(fromBottom)">
                                      <p:cBhvr>
                                        <p:cTn id="16" dur="500"/>
                                        <p:tgtEl>
                                          <p:spTgt spid="23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smtClean="0"/>
          </a:p>
        </p:txBody>
      </p:sp>
      <p:sp>
        <p:nvSpPr>
          <p:cNvPr id="277507" name="Rectangle 3"/>
          <p:cNvSpPr>
            <a:spLocks noGrp="1" noChangeArrowheads="1"/>
          </p:cNvSpPr>
          <p:nvPr>
            <p:ph type="body" idx="1"/>
          </p:nvPr>
        </p:nvSpPr>
        <p:spPr/>
        <p:txBody>
          <a:bodyPr/>
          <a:lstStyle/>
          <a:p>
            <a:pPr eaLnBrk="1" hangingPunct="1"/>
            <a:r>
              <a:rPr lang="fa-IR" b="1" smtClean="0"/>
              <a:t>1. </a:t>
            </a:r>
            <a:r>
              <a:rPr lang="fa-IR" i="1" smtClean="0"/>
              <a:t>محل قرارگيریِ کیبورد:</a:t>
            </a:r>
          </a:p>
          <a:p>
            <a:pPr lvl="1" eaLnBrk="1" hangingPunct="1"/>
            <a:r>
              <a:rPr lang="fa-IR" smtClean="0"/>
              <a:t>محکم و به اندازة کافی بزرگ باشد تا حداقل کیبورد و ماوس به راحتی روی آن جا شوند.</a:t>
            </a:r>
            <a:endParaRPr lang="fa-IR" b="1" smtClean="0"/>
          </a:p>
          <a:p>
            <a:pPr eaLnBrk="1" hangingPunct="1"/>
            <a:r>
              <a:rPr lang="fa-IR" b="1" smtClean="0"/>
              <a:t>2.</a:t>
            </a:r>
            <a:r>
              <a:rPr lang="fa-IR" smtClean="0"/>
              <a:t> ارتفاع کیبورد:</a:t>
            </a:r>
          </a:p>
          <a:p>
            <a:pPr lvl="1" eaLnBrk="1" hangingPunct="1"/>
            <a:r>
              <a:rPr lang="fa-IR" smtClean="0"/>
              <a:t>ارتفاعی که هنگام تايپ قسمت‌های فوقانی و تحتانیِ اندام فوقانی در حالت 90 درجه قرار گيرند.</a:t>
            </a:r>
          </a:p>
          <a:p>
            <a:pPr lvl="1" eaLnBrk="1" hangingPunct="1"/>
            <a:r>
              <a:rPr lang="fa-IR" smtClean="0"/>
              <a:t>کار طولانی با بيش از 15% انحراف از اين وضعيت سبب ايجاد ناراحتی و درد در شانه‌ها، کمر، گردن، بازوها و مچ‌ها می‌شود.</a:t>
            </a:r>
            <a:endParaRPr lang="fa-IR" b="1"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p:cTn id="7" dur="1000" fill="hold"/>
                                        <p:tgtEl>
                                          <p:spTgt spid="277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75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75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75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7507">
                                            <p:txEl>
                                              <p:pRg st="1" end="1"/>
                                            </p:txEl>
                                          </p:spTgt>
                                        </p:tgtEl>
                                        <p:attrNameLst>
                                          <p:attrName>style.visibility</p:attrName>
                                        </p:attrNameLst>
                                      </p:cBhvr>
                                      <p:to>
                                        <p:strVal val="visible"/>
                                      </p:to>
                                    </p:set>
                                    <p:anim calcmode="lin" valueType="num">
                                      <p:cBhvr>
                                        <p:cTn id="15" dur="1000" fill="hold"/>
                                        <p:tgtEl>
                                          <p:spTgt spid="27750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750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75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75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7507">
                                            <p:txEl>
                                              <p:pRg st="2" end="2"/>
                                            </p:txEl>
                                          </p:spTgt>
                                        </p:tgtEl>
                                        <p:attrNameLst>
                                          <p:attrName>style.visibility</p:attrName>
                                        </p:attrNameLst>
                                      </p:cBhvr>
                                      <p:to>
                                        <p:strVal val="visible"/>
                                      </p:to>
                                    </p:set>
                                    <p:anim calcmode="lin" valueType="num">
                                      <p:cBhvr>
                                        <p:cTn id="23" dur="1000" fill="hold"/>
                                        <p:tgtEl>
                                          <p:spTgt spid="27750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750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775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750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77507">
                                            <p:txEl>
                                              <p:pRg st="3" end="3"/>
                                            </p:txEl>
                                          </p:spTgt>
                                        </p:tgtEl>
                                        <p:attrNameLst>
                                          <p:attrName>style.visibility</p:attrName>
                                        </p:attrNameLst>
                                      </p:cBhvr>
                                      <p:to>
                                        <p:strVal val="visible"/>
                                      </p:to>
                                    </p:set>
                                    <p:anim calcmode="lin" valueType="num">
                                      <p:cBhvr>
                                        <p:cTn id="31" dur="1000" fill="hold"/>
                                        <p:tgtEl>
                                          <p:spTgt spid="27750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7750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7750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7750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77507">
                                            <p:txEl>
                                              <p:pRg st="4" end="4"/>
                                            </p:txEl>
                                          </p:spTgt>
                                        </p:tgtEl>
                                        <p:attrNameLst>
                                          <p:attrName>style.visibility</p:attrName>
                                        </p:attrNameLst>
                                      </p:cBhvr>
                                      <p:to>
                                        <p:strVal val="visible"/>
                                      </p:to>
                                    </p:set>
                                    <p:anim calcmode="lin" valueType="num">
                                      <p:cBhvr>
                                        <p:cTn id="39" dur="1000" fill="hold"/>
                                        <p:tgtEl>
                                          <p:spTgt spid="27750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7750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7750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750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smtClean="0"/>
          </a:p>
        </p:txBody>
      </p:sp>
      <p:pic>
        <p:nvPicPr>
          <p:cNvPr id="245764" name="Picture 4"/>
          <p:cNvPicPr>
            <a:picLocks noGrp="1" noChangeAspect="1" noChangeArrowheads="1"/>
          </p:cNvPicPr>
          <p:nvPr>
            <p:ph type="body" idx="1"/>
          </p:nvPr>
        </p:nvPicPr>
        <p:blipFill>
          <a:blip r:embed="rId2" cstate="print"/>
          <a:srcRect/>
          <a:stretch>
            <a:fillRect/>
          </a:stretch>
        </p:blipFill>
        <p:spPr>
          <a:xfrm rot="5400000">
            <a:off x="1200151" y="1076325"/>
            <a:ext cx="5695950" cy="55784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45764"/>
                                        </p:tgtEl>
                                        <p:attrNameLst>
                                          <p:attrName>style.visibility</p:attrName>
                                        </p:attrNameLst>
                                      </p:cBhvr>
                                      <p:to>
                                        <p:strVal val="visible"/>
                                      </p:to>
                                    </p:set>
                                    <p:anim calcmode="lin" valueType="num">
                                      <p:cBhvr>
                                        <p:cTn id="7" dur="1000" fill="hold"/>
                                        <p:tgtEl>
                                          <p:spTgt spid="245764"/>
                                        </p:tgtEl>
                                        <p:attrNameLst>
                                          <p:attrName>ppt_w</p:attrName>
                                        </p:attrNameLst>
                                      </p:cBhvr>
                                      <p:tavLst>
                                        <p:tav tm="0">
                                          <p:val>
                                            <p:strVal val="#ppt_w+.3"/>
                                          </p:val>
                                        </p:tav>
                                        <p:tav tm="100000">
                                          <p:val>
                                            <p:strVal val="#ppt_w"/>
                                          </p:val>
                                        </p:tav>
                                      </p:tavLst>
                                    </p:anim>
                                    <p:anim calcmode="lin" valueType="num">
                                      <p:cBhvr>
                                        <p:cTn id="8" dur="1000" fill="hold"/>
                                        <p:tgtEl>
                                          <p:spTgt spid="245764"/>
                                        </p:tgtEl>
                                        <p:attrNameLst>
                                          <p:attrName>ppt_h</p:attrName>
                                        </p:attrNameLst>
                                      </p:cBhvr>
                                      <p:tavLst>
                                        <p:tav tm="0">
                                          <p:val>
                                            <p:strVal val="#ppt_h"/>
                                          </p:val>
                                        </p:tav>
                                        <p:tav tm="100000">
                                          <p:val>
                                            <p:strVal val="#ppt_h"/>
                                          </p:val>
                                        </p:tav>
                                      </p:tavLst>
                                    </p:anim>
                                    <p:animEffect transition="in" filter="fade">
                                      <p:cBhvr>
                                        <p:cTn id="9" dur="1000"/>
                                        <p:tgtEl>
                                          <p:spTgt spid="245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endParaRPr lang="en-US" b="1" smtClean="0">
              <a:cs typeface="Times New Roman" pitchFamily="18" charset="0"/>
            </a:endParaRPr>
          </a:p>
        </p:txBody>
      </p:sp>
      <p:sp>
        <p:nvSpPr>
          <p:cNvPr id="17411" name="Rectangle 3"/>
          <p:cNvSpPr>
            <a:spLocks noGrp="1" noChangeArrowheads="1"/>
          </p:cNvSpPr>
          <p:nvPr>
            <p:ph type="body" idx="1"/>
          </p:nvPr>
        </p:nvSpPr>
        <p:spPr/>
        <p:txBody>
          <a:bodyPr/>
          <a:lstStyle/>
          <a:p>
            <a:pPr eaLnBrk="1" hangingPunct="1"/>
            <a:endParaRPr lang="fa-IR" dirty="0" smtClean="0"/>
          </a:p>
          <a:p>
            <a:pPr eaLnBrk="1" hangingPunct="1"/>
            <a:endParaRPr lang="fa-IR" dirty="0" smtClean="0"/>
          </a:p>
          <a:p>
            <a:pPr algn="just" eaLnBrk="1" hangingPunct="1">
              <a:buFont typeface="Wingdings" pitchFamily="2" charset="2"/>
              <a:buNone/>
            </a:pPr>
            <a:r>
              <a:rPr lang="fa-IR" sz="4000" b="1" dirty="0" smtClean="0">
                <a:latin typeface="Times New Roman" pitchFamily="18" charset="0"/>
                <a:cs typeface="B Yekan" pitchFamily="2" charset="-78"/>
              </a:rPr>
              <a:t>وسایل و تجهیزات در حد دسترسی </a:t>
            </a:r>
            <a:r>
              <a:rPr lang="fa-IR" sz="4000" b="1" dirty="0" smtClean="0">
                <a:solidFill>
                  <a:schemeClr val="bg2"/>
                </a:solidFill>
                <a:latin typeface="Times New Roman" pitchFamily="18" charset="0"/>
                <a:cs typeface="B Yekan" pitchFamily="2" charset="-78"/>
              </a:rPr>
              <a:t>کوچکترین فرد</a:t>
            </a:r>
            <a:r>
              <a:rPr lang="fa-IR" sz="4000" b="1" dirty="0" smtClean="0">
                <a:latin typeface="Times New Roman" pitchFamily="18" charset="0"/>
                <a:cs typeface="B Yekan" pitchFamily="2" charset="-78"/>
              </a:rPr>
              <a:t> قرار داشته باشند و با </a:t>
            </a:r>
            <a:r>
              <a:rPr lang="fa-IR" sz="4000" b="1" dirty="0" smtClean="0">
                <a:solidFill>
                  <a:schemeClr val="bg2"/>
                </a:solidFill>
                <a:latin typeface="Times New Roman" pitchFamily="18" charset="0"/>
                <a:cs typeface="B Yekan" pitchFamily="2" charset="-78"/>
              </a:rPr>
              <a:t>بزرگترین فرد</a:t>
            </a:r>
            <a:r>
              <a:rPr lang="fa-IR" sz="4000" b="1" dirty="0" smtClean="0">
                <a:latin typeface="Times New Roman" pitchFamily="18" charset="0"/>
                <a:cs typeface="B Yekan" pitchFamily="2" charset="-78"/>
              </a:rPr>
              <a:t> تطبیق داشته باشند.</a:t>
            </a:r>
            <a:endParaRPr lang="en-US" sz="4000" b="1" dirty="0" smtClean="0">
              <a:latin typeface="Times New Roman" pitchFamily="18" charset="0"/>
              <a:cs typeface="B Yek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0" fill="hold"/>
                                        <p:tgtEl>
                                          <p:spTgt spid="17410"/>
                                        </p:tgtEl>
                                        <p:attrNameLst>
                                          <p:attrName>ppt_x</p:attrName>
                                        </p:attrNameLst>
                                      </p:cBhvr>
                                      <p:tavLst>
                                        <p:tav tm="0">
                                          <p:val>
                                            <p:strVal val="#ppt_x"/>
                                          </p:val>
                                        </p:tav>
                                        <p:tav tm="100000">
                                          <p:val>
                                            <p:strVal val="#ppt_x"/>
                                          </p:val>
                                        </p:tav>
                                      </p:tavLst>
                                    </p:anim>
                                    <p:anim calcmode="lin" valueType="num">
                                      <p:cBhvr additive="base">
                                        <p:cTn id="8" dur="50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edge">
                                      <p:cBhvr>
                                        <p:cTn id="13"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en-US" smtClean="0"/>
          </a:p>
        </p:txBody>
      </p:sp>
      <p:pic>
        <p:nvPicPr>
          <p:cNvPr id="246788" name="Picture 4"/>
          <p:cNvPicPr>
            <a:picLocks noGrp="1" noChangeAspect="1" noChangeArrowheads="1"/>
          </p:cNvPicPr>
          <p:nvPr>
            <p:ph type="body" idx="1"/>
          </p:nvPr>
        </p:nvPicPr>
        <p:blipFill>
          <a:blip r:embed="rId2" cstate="print"/>
          <a:srcRect/>
          <a:stretch>
            <a:fillRect/>
          </a:stretch>
        </p:blipFill>
        <p:spPr>
          <a:xfrm rot="5400000">
            <a:off x="1443832" y="1148556"/>
            <a:ext cx="5353050" cy="54340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fade">
                                      <p:cBhvr>
                                        <p:cTn id="7" dur="800" decel="100000"/>
                                        <p:tgtEl>
                                          <p:spTgt spid="246788"/>
                                        </p:tgtEl>
                                      </p:cBhvr>
                                    </p:animEffect>
                                    <p:anim calcmode="lin" valueType="num">
                                      <p:cBhvr>
                                        <p:cTn id="8" dur="800" decel="100000" fill="hold"/>
                                        <p:tgtEl>
                                          <p:spTgt spid="246788"/>
                                        </p:tgtEl>
                                        <p:attrNameLst>
                                          <p:attrName>style.rotation</p:attrName>
                                        </p:attrNameLst>
                                      </p:cBhvr>
                                      <p:tavLst>
                                        <p:tav tm="0">
                                          <p:val>
                                            <p:fltVal val="-90"/>
                                          </p:val>
                                        </p:tav>
                                        <p:tav tm="100000">
                                          <p:val>
                                            <p:fltVal val="0"/>
                                          </p:val>
                                        </p:tav>
                                      </p:tavLst>
                                    </p:anim>
                                    <p:anim calcmode="lin" valueType="num">
                                      <p:cBhvr>
                                        <p:cTn id="9" dur="800" decel="100000" fill="hold"/>
                                        <p:tgtEl>
                                          <p:spTgt spid="246788"/>
                                        </p:tgtEl>
                                        <p:attrNameLst>
                                          <p:attrName>ppt_x</p:attrName>
                                        </p:attrNameLst>
                                      </p:cBhvr>
                                      <p:tavLst>
                                        <p:tav tm="0">
                                          <p:val>
                                            <p:strVal val="#ppt_x+0.4"/>
                                          </p:val>
                                        </p:tav>
                                        <p:tav tm="100000">
                                          <p:val>
                                            <p:strVal val="#ppt_x-0.05"/>
                                          </p:val>
                                        </p:tav>
                                      </p:tavLst>
                                    </p:anim>
                                    <p:anim calcmode="lin" valueType="num">
                                      <p:cBhvr>
                                        <p:cTn id="10" dur="800" decel="100000" fill="hold"/>
                                        <p:tgtEl>
                                          <p:spTgt spid="24678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78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78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smtClean="0"/>
          </a:p>
        </p:txBody>
      </p:sp>
      <p:sp>
        <p:nvSpPr>
          <p:cNvPr id="62467" name="Rectangle 3"/>
          <p:cNvSpPr>
            <a:spLocks noGrp="1" noChangeArrowheads="1"/>
          </p:cNvSpPr>
          <p:nvPr>
            <p:ph type="body" idx="1"/>
          </p:nvPr>
        </p:nvSpPr>
        <p:spPr/>
        <p:txBody>
          <a:bodyPr/>
          <a:lstStyle/>
          <a:p>
            <a:pPr eaLnBrk="1" hangingPunct="1"/>
            <a:endParaRPr lang="en-US" smtClean="0"/>
          </a:p>
        </p:txBody>
      </p:sp>
      <p:pic>
        <p:nvPicPr>
          <p:cNvPr id="247812" name="Picture 4"/>
          <p:cNvPicPr>
            <a:picLocks noChangeAspect="1" noChangeArrowheads="1"/>
          </p:cNvPicPr>
          <p:nvPr/>
        </p:nvPicPr>
        <p:blipFill>
          <a:blip r:embed="rId2" cstate="print"/>
          <a:srcRect/>
          <a:stretch>
            <a:fillRect/>
          </a:stretch>
        </p:blipFill>
        <p:spPr bwMode="auto">
          <a:xfrm>
            <a:off x="854075" y="1074738"/>
            <a:ext cx="7437438" cy="470852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812"/>
                                        </p:tgtEl>
                                        <p:attrNameLst>
                                          <p:attrName>style.visibility</p:attrName>
                                        </p:attrNameLst>
                                      </p:cBhvr>
                                      <p:to>
                                        <p:strVal val="visible"/>
                                      </p:to>
                                    </p:set>
                                    <p:anim calcmode="lin" valueType="num">
                                      <p:cBhvr additive="base">
                                        <p:cTn id="7" dur="500" fill="hold"/>
                                        <p:tgtEl>
                                          <p:spTgt spid="247812"/>
                                        </p:tgtEl>
                                        <p:attrNameLst>
                                          <p:attrName>ppt_x</p:attrName>
                                        </p:attrNameLst>
                                      </p:cBhvr>
                                      <p:tavLst>
                                        <p:tav tm="0">
                                          <p:val>
                                            <p:strVal val="#ppt_x"/>
                                          </p:val>
                                        </p:tav>
                                        <p:tav tm="100000">
                                          <p:val>
                                            <p:strVal val="#ppt_x"/>
                                          </p:val>
                                        </p:tav>
                                      </p:tavLst>
                                    </p:anim>
                                    <p:anim calcmode="lin" valueType="num">
                                      <p:cBhvr additive="base">
                                        <p:cTn id="8" dur="500" fill="hold"/>
                                        <p:tgtEl>
                                          <p:spTgt spid="247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pic>
        <p:nvPicPr>
          <p:cNvPr id="248835" name="Picture 3" descr="chair"/>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48835"/>
                                        </p:tgtEl>
                                        <p:attrNameLst>
                                          <p:attrName>style.visibility</p:attrName>
                                        </p:attrNameLst>
                                      </p:cBhvr>
                                      <p:to>
                                        <p:strVal val="visible"/>
                                      </p:to>
                                    </p:set>
                                    <p:anim calcmode="lin" valueType="num">
                                      <p:cBhvr>
                                        <p:cTn id="7" dur="1000" fill="hold"/>
                                        <p:tgtEl>
                                          <p:spTgt spid="248835"/>
                                        </p:tgtEl>
                                        <p:attrNameLst>
                                          <p:attrName>ppt_w</p:attrName>
                                        </p:attrNameLst>
                                      </p:cBhvr>
                                      <p:tavLst>
                                        <p:tav tm="0">
                                          <p:val>
                                            <p:fltVal val="0"/>
                                          </p:val>
                                        </p:tav>
                                        <p:tav tm="100000">
                                          <p:val>
                                            <p:strVal val="#ppt_w"/>
                                          </p:val>
                                        </p:tav>
                                      </p:tavLst>
                                    </p:anim>
                                    <p:anim calcmode="lin" valueType="num">
                                      <p:cBhvr>
                                        <p:cTn id="8" dur="1000" fill="hold"/>
                                        <p:tgtEl>
                                          <p:spTgt spid="248835"/>
                                        </p:tgtEl>
                                        <p:attrNameLst>
                                          <p:attrName>ppt_h</p:attrName>
                                        </p:attrNameLst>
                                      </p:cBhvr>
                                      <p:tavLst>
                                        <p:tav tm="0">
                                          <p:val>
                                            <p:fltVal val="0"/>
                                          </p:val>
                                        </p:tav>
                                        <p:tav tm="100000">
                                          <p:val>
                                            <p:strVal val="#ppt_h"/>
                                          </p:val>
                                        </p:tav>
                                      </p:tavLst>
                                    </p:anim>
                                    <p:anim calcmode="lin" valueType="num">
                                      <p:cBhvr>
                                        <p:cTn id="9" dur="1000" fill="hold"/>
                                        <p:tgtEl>
                                          <p:spTgt spid="2488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88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Figure 3: Keyboard that is too far away"/>
          <p:cNvPicPr>
            <a:picLocks noGrp="1" noChangeAspect="1" noChangeArrowheads="1"/>
          </p:cNvPicPr>
          <p:nvPr>
            <p:ph sz="quarter" idx="1"/>
          </p:nvPr>
        </p:nvPicPr>
        <p:blipFill>
          <a:blip r:embed="rId2" cstate="print"/>
          <a:srcRect/>
          <a:stretch>
            <a:fillRect/>
          </a:stretch>
        </p:blipFill>
        <p:spPr>
          <a:xfrm>
            <a:off x="684213" y="333375"/>
            <a:ext cx="2735262" cy="2232025"/>
          </a:xfrm>
          <a:noFill/>
        </p:spPr>
      </p:pic>
      <p:pic>
        <p:nvPicPr>
          <p:cNvPr id="254979" name="Picture 3" descr="Figure 4: Keyboard that is too close"/>
          <p:cNvPicPr>
            <a:picLocks noGrp="1" noChangeAspect="1" noChangeArrowheads="1"/>
          </p:cNvPicPr>
          <p:nvPr>
            <p:ph sz="quarter" idx="2"/>
          </p:nvPr>
        </p:nvPicPr>
        <p:blipFill>
          <a:blip r:embed="rId3" cstate="print"/>
          <a:srcRect/>
          <a:stretch>
            <a:fillRect/>
          </a:stretch>
        </p:blipFill>
        <p:spPr>
          <a:xfrm>
            <a:off x="5364163" y="333375"/>
            <a:ext cx="2808287" cy="2232025"/>
          </a:xfrm>
          <a:noFill/>
        </p:spPr>
      </p:pic>
      <p:pic>
        <p:nvPicPr>
          <p:cNvPr id="254980" name="Picture 4" descr="Figure 5: Side bending of the wrist"/>
          <p:cNvPicPr>
            <a:picLocks noGrp="1" noChangeAspect="1" noChangeArrowheads="1"/>
          </p:cNvPicPr>
          <p:nvPr>
            <p:ph sz="quarter" idx="3"/>
          </p:nvPr>
        </p:nvPicPr>
        <p:blipFill>
          <a:blip r:embed="rId4" cstate="print"/>
          <a:srcRect/>
          <a:stretch>
            <a:fillRect/>
          </a:stretch>
        </p:blipFill>
        <p:spPr>
          <a:xfrm>
            <a:off x="468313" y="3660775"/>
            <a:ext cx="3671887" cy="1885950"/>
          </a:xfrm>
          <a:noFill/>
        </p:spPr>
      </p:pic>
      <p:pic>
        <p:nvPicPr>
          <p:cNvPr id="254984" name="Picture 8" descr="Figure 6: Upward bending of the wrist"/>
          <p:cNvPicPr>
            <a:picLocks noGrp="1" noChangeAspect="1" noChangeArrowheads="1"/>
          </p:cNvPicPr>
          <p:nvPr>
            <p:ph sz="quarter" idx="4"/>
          </p:nvPr>
        </p:nvPicPr>
        <p:blipFill>
          <a:blip r:embed="rId5" cstate="print"/>
          <a:srcRect/>
          <a:stretch>
            <a:fillRect/>
          </a:stretch>
        </p:blipFill>
        <p:spPr>
          <a:xfrm>
            <a:off x="5364163" y="3789363"/>
            <a:ext cx="3455987" cy="1655762"/>
          </a:xfrm>
          <a:noFill/>
        </p:spPr>
      </p:pic>
      <p:sp>
        <p:nvSpPr>
          <p:cNvPr id="64518" name="Line 10"/>
          <p:cNvSpPr>
            <a:spLocks noChangeShapeType="1"/>
          </p:cNvSpPr>
          <p:nvPr/>
        </p:nvSpPr>
        <p:spPr bwMode="auto">
          <a:xfrm>
            <a:off x="4572000" y="549275"/>
            <a:ext cx="0" cy="5975350"/>
          </a:xfrm>
          <a:prstGeom prst="line">
            <a:avLst/>
          </a:prstGeom>
          <a:noFill/>
          <a:ln w="38100" cmpd="dbl">
            <a:solidFill>
              <a:schemeClr val="tx1"/>
            </a:solidFill>
            <a:round/>
            <a:headEnd/>
            <a:tailEnd/>
          </a:ln>
        </p:spPr>
        <p:txBody>
          <a:bodyPr/>
          <a:lstStyle/>
          <a:p>
            <a:endParaRPr lang="fa-IR"/>
          </a:p>
        </p:txBody>
      </p:sp>
      <p:sp>
        <p:nvSpPr>
          <p:cNvPr id="64519" name="Line 11"/>
          <p:cNvSpPr>
            <a:spLocks noChangeShapeType="1"/>
          </p:cNvSpPr>
          <p:nvPr/>
        </p:nvSpPr>
        <p:spPr bwMode="auto">
          <a:xfrm>
            <a:off x="269875" y="3452813"/>
            <a:ext cx="8675688" cy="0"/>
          </a:xfrm>
          <a:prstGeom prst="line">
            <a:avLst/>
          </a:prstGeom>
          <a:noFill/>
          <a:ln w="38100" cmpd="dbl">
            <a:solidFill>
              <a:schemeClr val="tx1"/>
            </a:solidFill>
            <a:round/>
            <a:headEnd/>
            <a:tailEnd/>
          </a:ln>
        </p:spPr>
        <p:txBody>
          <a:bodyP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54978"/>
                                        </p:tgtEl>
                                        <p:attrNameLst>
                                          <p:attrName>style.visibility</p:attrName>
                                        </p:attrNameLst>
                                      </p:cBhvr>
                                      <p:to>
                                        <p:strVal val="visible"/>
                                      </p:to>
                                    </p:set>
                                    <p:anim calcmode="lin" valueType="num">
                                      <p:cBhvr>
                                        <p:cTn id="7" dur="500" fill="hold"/>
                                        <p:tgtEl>
                                          <p:spTgt spid="254978"/>
                                        </p:tgtEl>
                                        <p:attrNameLst>
                                          <p:attrName>ppt_w</p:attrName>
                                        </p:attrNameLst>
                                      </p:cBhvr>
                                      <p:tavLst>
                                        <p:tav tm="0">
                                          <p:val>
                                            <p:strVal val="#ppt_w*2.5"/>
                                          </p:val>
                                        </p:tav>
                                        <p:tav tm="100000">
                                          <p:val>
                                            <p:strVal val="#ppt_w"/>
                                          </p:val>
                                        </p:tav>
                                      </p:tavLst>
                                    </p:anim>
                                    <p:anim calcmode="lin" valueType="num">
                                      <p:cBhvr>
                                        <p:cTn id="8" dur="500" fill="hold"/>
                                        <p:tgtEl>
                                          <p:spTgt spid="254978"/>
                                        </p:tgtEl>
                                        <p:attrNameLst>
                                          <p:attrName>ppt_h</p:attrName>
                                        </p:attrNameLst>
                                      </p:cBhvr>
                                      <p:tavLst>
                                        <p:tav tm="0">
                                          <p:val>
                                            <p:strVal val="#ppt_h*0.01"/>
                                          </p:val>
                                        </p:tav>
                                        <p:tav tm="100000">
                                          <p:val>
                                            <p:strVal val="#ppt_h"/>
                                          </p:val>
                                        </p:tav>
                                      </p:tavLst>
                                    </p:anim>
                                    <p:anim calcmode="lin" valueType="num">
                                      <p:cBhvr>
                                        <p:cTn id="9" dur="500" fill="hold"/>
                                        <p:tgtEl>
                                          <p:spTgt spid="254978"/>
                                        </p:tgtEl>
                                        <p:attrNameLst>
                                          <p:attrName>ppt_x</p:attrName>
                                        </p:attrNameLst>
                                      </p:cBhvr>
                                      <p:tavLst>
                                        <p:tav tm="0">
                                          <p:val>
                                            <p:strVal val="#ppt_x"/>
                                          </p:val>
                                        </p:tav>
                                        <p:tav tm="100000">
                                          <p:val>
                                            <p:strVal val="#ppt_x"/>
                                          </p:val>
                                        </p:tav>
                                      </p:tavLst>
                                    </p:anim>
                                    <p:anim calcmode="lin" valueType="num">
                                      <p:cBhvr>
                                        <p:cTn id="10" dur="500" fill="hold"/>
                                        <p:tgtEl>
                                          <p:spTgt spid="254978"/>
                                        </p:tgtEl>
                                        <p:attrNameLst>
                                          <p:attrName>ppt_y</p:attrName>
                                        </p:attrNameLst>
                                      </p:cBhvr>
                                      <p:tavLst>
                                        <p:tav tm="0">
                                          <p:val>
                                            <p:strVal val="#ppt_h+1"/>
                                          </p:val>
                                        </p:tav>
                                        <p:tav tm="100000">
                                          <p:val>
                                            <p:strVal val="#ppt_y"/>
                                          </p:val>
                                        </p:tav>
                                      </p:tavLst>
                                    </p:anim>
                                    <p:animEffect transition="in" filter="fade">
                                      <p:cBhvr>
                                        <p:cTn id="11" dur="500"/>
                                        <p:tgtEl>
                                          <p:spTgt spid="254978"/>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254979"/>
                                        </p:tgtEl>
                                        <p:attrNameLst>
                                          <p:attrName>style.visibility</p:attrName>
                                        </p:attrNameLst>
                                      </p:cBhvr>
                                      <p:to>
                                        <p:strVal val="visible"/>
                                      </p:to>
                                    </p:set>
                                    <p:animEffect transition="in" filter="fade">
                                      <p:cBhvr>
                                        <p:cTn id="16" dur="800" decel="100000"/>
                                        <p:tgtEl>
                                          <p:spTgt spid="254979"/>
                                        </p:tgtEl>
                                      </p:cBhvr>
                                    </p:animEffect>
                                    <p:anim calcmode="lin" valueType="num">
                                      <p:cBhvr>
                                        <p:cTn id="17" dur="800" decel="100000" fill="hold"/>
                                        <p:tgtEl>
                                          <p:spTgt spid="254979"/>
                                        </p:tgtEl>
                                        <p:attrNameLst>
                                          <p:attrName>style.rotation</p:attrName>
                                        </p:attrNameLst>
                                      </p:cBhvr>
                                      <p:tavLst>
                                        <p:tav tm="0">
                                          <p:val>
                                            <p:fltVal val="-90"/>
                                          </p:val>
                                        </p:tav>
                                        <p:tav tm="100000">
                                          <p:val>
                                            <p:fltVal val="0"/>
                                          </p:val>
                                        </p:tav>
                                      </p:tavLst>
                                    </p:anim>
                                    <p:anim calcmode="lin" valueType="num">
                                      <p:cBhvr>
                                        <p:cTn id="18" dur="800" decel="100000" fill="hold"/>
                                        <p:tgtEl>
                                          <p:spTgt spid="254979"/>
                                        </p:tgtEl>
                                        <p:attrNameLst>
                                          <p:attrName>ppt_x</p:attrName>
                                        </p:attrNameLst>
                                      </p:cBhvr>
                                      <p:tavLst>
                                        <p:tav tm="0">
                                          <p:val>
                                            <p:strVal val="#ppt_x+0.4"/>
                                          </p:val>
                                        </p:tav>
                                        <p:tav tm="100000">
                                          <p:val>
                                            <p:strVal val="#ppt_x-0.05"/>
                                          </p:val>
                                        </p:tav>
                                      </p:tavLst>
                                    </p:anim>
                                    <p:anim calcmode="lin" valueType="num">
                                      <p:cBhvr>
                                        <p:cTn id="19" dur="800" decel="100000" fill="hold"/>
                                        <p:tgtEl>
                                          <p:spTgt spid="25497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5497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5497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4980"/>
                                        </p:tgtEl>
                                        <p:attrNameLst>
                                          <p:attrName>style.visibility</p:attrName>
                                        </p:attrNameLst>
                                      </p:cBhvr>
                                      <p:to>
                                        <p:strVal val="visible"/>
                                      </p:to>
                                    </p:set>
                                    <p:anim calcmode="lin" valueType="num">
                                      <p:cBhvr additive="base">
                                        <p:cTn id="26" dur="500" fill="hold"/>
                                        <p:tgtEl>
                                          <p:spTgt spid="254980"/>
                                        </p:tgtEl>
                                        <p:attrNameLst>
                                          <p:attrName>ppt_x</p:attrName>
                                        </p:attrNameLst>
                                      </p:cBhvr>
                                      <p:tavLst>
                                        <p:tav tm="0">
                                          <p:val>
                                            <p:strVal val="#ppt_x"/>
                                          </p:val>
                                        </p:tav>
                                        <p:tav tm="100000">
                                          <p:val>
                                            <p:strVal val="#ppt_x"/>
                                          </p:val>
                                        </p:tav>
                                      </p:tavLst>
                                    </p:anim>
                                    <p:anim calcmode="lin" valueType="num">
                                      <p:cBhvr additive="base">
                                        <p:cTn id="27" dur="500" fill="hold"/>
                                        <p:tgtEl>
                                          <p:spTgt spid="25498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254984"/>
                                        </p:tgtEl>
                                        <p:attrNameLst>
                                          <p:attrName>style.visibility</p:attrName>
                                        </p:attrNameLst>
                                      </p:cBhvr>
                                      <p:to>
                                        <p:strVal val="visible"/>
                                      </p:to>
                                    </p:set>
                                    <p:animEffect transition="in" filter="fade">
                                      <p:cBhvr>
                                        <p:cTn id="32" dur="800" decel="100000"/>
                                        <p:tgtEl>
                                          <p:spTgt spid="254984"/>
                                        </p:tgtEl>
                                      </p:cBhvr>
                                    </p:animEffect>
                                    <p:anim calcmode="lin" valueType="num">
                                      <p:cBhvr>
                                        <p:cTn id="33" dur="800" decel="100000" fill="hold"/>
                                        <p:tgtEl>
                                          <p:spTgt spid="254984"/>
                                        </p:tgtEl>
                                        <p:attrNameLst>
                                          <p:attrName>style.rotation</p:attrName>
                                        </p:attrNameLst>
                                      </p:cBhvr>
                                      <p:tavLst>
                                        <p:tav tm="0">
                                          <p:val>
                                            <p:fltVal val="-90"/>
                                          </p:val>
                                        </p:tav>
                                        <p:tav tm="100000">
                                          <p:val>
                                            <p:fltVal val="0"/>
                                          </p:val>
                                        </p:tav>
                                      </p:tavLst>
                                    </p:anim>
                                    <p:anim calcmode="lin" valueType="num">
                                      <p:cBhvr>
                                        <p:cTn id="34" dur="800" decel="100000" fill="hold"/>
                                        <p:tgtEl>
                                          <p:spTgt spid="254984"/>
                                        </p:tgtEl>
                                        <p:attrNameLst>
                                          <p:attrName>ppt_x</p:attrName>
                                        </p:attrNameLst>
                                      </p:cBhvr>
                                      <p:tavLst>
                                        <p:tav tm="0">
                                          <p:val>
                                            <p:strVal val="#ppt_x+0.4"/>
                                          </p:val>
                                        </p:tav>
                                        <p:tav tm="100000">
                                          <p:val>
                                            <p:strVal val="#ppt_x-0.05"/>
                                          </p:val>
                                        </p:tav>
                                      </p:tavLst>
                                    </p:anim>
                                    <p:anim calcmode="lin" valueType="num">
                                      <p:cBhvr>
                                        <p:cTn id="35" dur="800" decel="100000" fill="hold"/>
                                        <p:tgtEl>
                                          <p:spTgt spid="25498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5498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549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sp>
        <p:nvSpPr>
          <p:cNvPr id="236547" name="Rectangle 3"/>
          <p:cNvSpPr>
            <a:spLocks noGrp="1" noChangeArrowheads="1"/>
          </p:cNvSpPr>
          <p:nvPr>
            <p:ph type="body" idx="1"/>
          </p:nvPr>
        </p:nvSpPr>
        <p:spPr/>
        <p:txBody>
          <a:bodyPr/>
          <a:lstStyle/>
          <a:p>
            <a:pPr eaLnBrk="1" hangingPunct="1"/>
            <a:r>
              <a:rPr lang="fa-IR" b="1" smtClean="0"/>
              <a:t>3. </a:t>
            </a:r>
            <a:r>
              <a:rPr lang="fa-IR" i="1" smtClean="0"/>
              <a:t>شيب کیبورد:</a:t>
            </a:r>
          </a:p>
          <a:p>
            <a:pPr lvl="1" eaLnBrk="1" hangingPunct="1"/>
            <a:r>
              <a:rPr lang="fa-IR" smtClean="0"/>
              <a:t>طوری که مچ در وضعيت مستقيم يا خنثی يا با کمی انحراف به طرف بالا يا پايين قرار گيرد.</a:t>
            </a:r>
          </a:p>
          <a:p>
            <a:pPr lvl="1" eaLnBrk="1" hangingPunct="1"/>
            <a:r>
              <a:rPr lang="fa-IR" smtClean="0"/>
              <a:t>برخی کاربرها ترجيح می‌دهند زاوية کیبورد را در طول روز تغيير دهند.</a:t>
            </a:r>
          </a:p>
          <a:p>
            <a:pPr lvl="1" eaLnBrk="1" hangingPunct="1"/>
            <a:r>
              <a:rPr lang="fa-IR" smtClean="0"/>
              <a:t>بهتر است کیبورد دارای پاية قابل تنظيم هم در جلو و هم در عقب باشد تا فرد بتواند با تنظيم ارتفاع و شيب آن، وضعيت خنثي براي مچ‌ها و آرنج‌ها ايجاد كند.</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fade">
                                      <p:cBhvr>
                                        <p:cTn id="7" dur="1000"/>
                                        <p:tgtEl>
                                          <p:spTgt spid="236547">
                                            <p:txEl>
                                              <p:pRg st="0" end="0"/>
                                            </p:txEl>
                                          </p:spTgt>
                                        </p:tgtEl>
                                      </p:cBhvr>
                                    </p:animEffect>
                                    <p:anim calcmode="lin" valueType="num">
                                      <p:cBhvr>
                                        <p:cTn id="8" dur="1000" fill="hold"/>
                                        <p:tgtEl>
                                          <p:spTgt spid="2365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6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6547">
                                            <p:txEl>
                                              <p:pRg st="1" end="1"/>
                                            </p:txEl>
                                          </p:spTgt>
                                        </p:tgtEl>
                                        <p:attrNameLst>
                                          <p:attrName>style.visibility</p:attrName>
                                        </p:attrNameLst>
                                      </p:cBhvr>
                                      <p:to>
                                        <p:strVal val="visible"/>
                                      </p:to>
                                    </p:set>
                                    <p:animEffect transition="in" filter="fade">
                                      <p:cBhvr>
                                        <p:cTn id="14" dur="1000"/>
                                        <p:tgtEl>
                                          <p:spTgt spid="236547">
                                            <p:txEl>
                                              <p:pRg st="1" end="1"/>
                                            </p:txEl>
                                          </p:spTgt>
                                        </p:tgtEl>
                                      </p:cBhvr>
                                    </p:animEffect>
                                    <p:anim calcmode="lin" valueType="num">
                                      <p:cBhvr>
                                        <p:cTn id="15" dur="1000" fill="hold"/>
                                        <p:tgtEl>
                                          <p:spTgt spid="2365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65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6547">
                                            <p:txEl>
                                              <p:pRg st="2" end="2"/>
                                            </p:txEl>
                                          </p:spTgt>
                                        </p:tgtEl>
                                        <p:attrNameLst>
                                          <p:attrName>style.visibility</p:attrName>
                                        </p:attrNameLst>
                                      </p:cBhvr>
                                      <p:to>
                                        <p:strVal val="visible"/>
                                      </p:to>
                                    </p:set>
                                    <p:animEffect transition="in" filter="fade">
                                      <p:cBhvr>
                                        <p:cTn id="21" dur="1000"/>
                                        <p:tgtEl>
                                          <p:spTgt spid="236547">
                                            <p:txEl>
                                              <p:pRg st="2" end="2"/>
                                            </p:txEl>
                                          </p:spTgt>
                                        </p:tgtEl>
                                      </p:cBhvr>
                                    </p:animEffect>
                                    <p:anim calcmode="lin" valueType="num">
                                      <p:cBhvr>
                                        <p:cTn id="22" dur="1000" fill="hold"/>
                                        <p:tgtEl>
                                          <p:spTgt spid="2365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65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6547">
                                            <p:txEl>
                                              <p:pRg st="3" end="3"/>
                                            </p:txEl>
                                          </p:spTgt>
                                        </p:tgtEl>
                                        <p:attrNameLst>
                                          <p:attrName>style.visibility</p:attrName>
                                        </p:attrNameLst>
                                      </p:cBhvr>
                                      <p:to>
                                        <p:strVal val="visible"/>
                                      </p:to>
                                    </p:set>
                                    <p:animEffect transition="in" filter="fade">
                                      <p:cBhvr>
                                        <p:cTn id="28" dur="1000"/>
                                        <p:tgtEl>
                                          <p:spTgt spid="236547">
                                            <p:txEl>
                                              <p:pRg st="3" end="3"/>
                                            </p:txEl>
                                          </p:spTgt>
                                        </p:tgtEl>
                                      </p:cBhvr>
                                    </p:animEffect>
                                    <p:anim calcmode="lin" valueType="num">
                                      <p:cBhvr>
                                        <p:cTn id="29" dur="1000" fill="hold"/>
                                        <p:tgtEl>
                                          <p:spTgt spid="2365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65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pic>
        <p:nvPicPr>
          <p:cNvPr id="237572" name="Picture 4"/>
          <p:cNvPicPr>
            <a:picLocks noGrp="1" noChangeAspect="1" noChangeArrowheads="1"/>
          </p:cNvPicPr>
          <p:nvPr>
            <p:ph type="body" idx="1"/>
          </p:nvPr>
        </p:nvPicPr>
        <p:blipFill>
          <a:blip r:embed="rId2" cstate="print">
            <a:grayscl/>
          </a:blip>
          <a:srcRect/>
          <a:stretch>
            <a:fillRect/>
          </a:stretch>
        </p:blipFill>
        <p:spPr>
          <a:xfrm>
            <a:off x="611188" y="1628775"/>
            <a:ext cx="8229600" cy="2082800"/>
          </a:xfrm>
          <a:noFill/>
          <a:ln>
            <a:solidFill>
              <a:srgbClr val="000000"/>
            </a:solidFill>
          </a:ln>
        </p:spPr>
      </p:pic>
      <p:pic>
        <p:nvPicPr>
          <p:cNvPr id="237573" name="Picture 5"/>
          <p:cNvPicPr>
            <a:picLocks noChangeAspect="1" noChangeArrowheads="1"/>
          </p:cNvPicPr>
          <p:nvPr/>
        </p:nvPicPr>
        <p:blipFill>
          <a:blip r:embed="rId3" cstate="print"/>
          <a:srcRect/>
          <a:stretch>
            <a:fillRect/>
          </a:stretch>
        </p:blipFill>
        <p:spPr bwMode="auto">
          <a:xfrm>
            <a:off x="2555875" y="4508500"/>
            <a:ext cx="4260850" cy="1554163"/>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7572"/>
                                        </p:tgtEl>
                                        <p:attrNameLst>
                                          <p:attrName>style.visibility</p:attrName>
                                        </p:attrNameLst>
                                      </p:cBhvr>
                                      <p:to>
                                        <p:strVal val="visible"/>
                                      </p:to>
                                    </p:set>
                                    <p:anim calcmode="lin" valueType="num">
                                      <p:cBhvr additive="base">
                                        <p:cTn id="7" dur="5000" fill="hold"/>
                                        <p:tgtEl>
                                          <p:spTgt spid="237572"/>
                                        </p:tgtEl>
                                        <p:attrNameLst>
                                          <p:attrName>ppt_x</p:attrName>
                                        </p:attrNameLst>
                                      </p:cBhvr>
                                      <p:tavLst>
                                        <p:tav tm="0">
                                          <p:val>
                                            <p:strVal val="#ppt_x"/>
                                          </p:val>
                                        </p:tav>
                                        <p:tav tm="100000">
                                          <p:val>
                                            <p:strVal val="#ppt_x"/>
                                          </p:val>
                                        </p:tav>
                                      </p:tavLst>
                                    </p:anim>
                                    <p:anim calcmode="lin" valueType="num">
                                      <p:cBhvr additive="base">
                                        <p:cTn id="8" dur="5000" fill="hold"/>
                                        <p:tgtEl>
                                          <p:spTgt spid="2375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37573"/>
                                        </p:tgtEl>
                                        <p:attrNameLst>
                                          <p:attrName>style.visibility</p:attrName>
                                        </p:attrNameLst>
                                      </p:cBhvr>
                                      <p:to>
                                        <p:strVal val="visible"/>
                                      </p:to>
                                    </p:set>
                                    <p:animEffect transition="in" filter="fade">
                                      <p:cBhvr>
                                        <p:cTn id="13" dur="800" decel="100000"/>
                                        <p:tgtEl>
                                          <p:spTgt spid="237573"/>
                                        </p:tgtEl>
                                      </p:cBhvr>
                                    </p:animEffect>
                                    <p:anim calcmode="lin" valueType="num">
                                      <p:cBhvr>
                                        <p:cTn id="14" dur="800" decel="100000" fill="hold"/>
                                        <p:tgtEl>
                                          <p:spTgt spid="237573"/>
                                        </p:tgtEl>
                                        <p:attrNameLst>
                                          <p:attrName>style.rotation</p:attrName>
                                        </p:attrNameLst>
                                      </p:cBhvr>
                                      <p:tavLst>
                                        <p:tav tm="0">
                                          <p:val>
                                            <p:fltVal val="-90"/>
                                          </p:val>
                                        </p:tav>
                                        <p:tav tm="100000">
                                          <p:val>
                                            <p:fltVal val="0"/>
                                          </p:val>
                                        </p:tav>
                                      </p:tavLst>
                                    </p:anim>
                                    <p:anim calcmode="lin" valueType="num">
                                      <p:cBhvr>
                                        <p:cTn id="15" dur="800" decel="100000" fill="hold"/>
                                        <p:tgtEl>
                                          <p:spTgt spid="237573"/>
                                        </p:tgtEl>
                                        <p:attrNameLst>
                                          <p:attrName>ppt_x</p:attrName>
                                        </p:attrNameLst>
                                      </p:cBhvr>
                                      <p:tavLst>
                                        <p:tav tm="0">
                                          <p:val>
                                            <p:strVal val="#ppt_x+0.4"/>
                                          </p:val>
                                        </p:tav>
                                        <p:tav tm="100000">
                                          <p:val>
                                            <p:strVal val="#ppt_x-0.05"/>
                                          </p:val>
                                        </p:tav>
                                      </p:tavLst>
                                    </p:anim>
                                    <p:anim calcmode="lin" valueType="num">
                                      <p:cBhvr>
                                        <p:cTn id="16" dur="800" decel="100000" fill="hold"/>
                                        <p:tgtEl>
                                          <p:spTgt spid="23757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3757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375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238595" name="Rectangle 3"/>
          <p:cNvSpPr>
            <a:spLocks noGrp="1" noChangeArrowheads="1"/>
          </p:cNvSpPr>
          <p:nvPr>
            <p:ph type="body" idx="1"/>
          </p:nvPr>
        </p:nvSpPr>
        <p:spPr/>
        <p:txBody>
          <a:bodyPr/>
          <a:lstStyle/>
          <a:p>
            <a:pPr eaLnBrk="1" hangingPunct="1"/>
            <a:r>
              <a:rPr lang="fa-IR" b="1" smtClean="0"/>
              <a:t>4.</a:t>
            </a:r>
            <a:r>
              <a:rPr lang="fa-IR" smtClean="0"/>
              <a:t> کیبورد بايد کاملاً مقابل کاربر قرار گيرد</a:t>
            </a:r>
          </a:p>
          <a:p>
            <a:pPr eaLnBrk="1" hangingPunct="1"/>
            <a:r>
              <a:rPr lang="fa-IR" b="1" smtClean="0"/>
              <a:t>5. </a:t>
            </a:r>
            <a:r>
              <a:rPr lang="fa-IR" smtClean="0"/>
              <a:t>استفاده از تکیه گاه مچ  </a:t>
            </a:r>
          </a:p>
          <a:p>
            <a:pPr eaLnBrk="1" hangingPunct="1"/>
            <a:r>
              <a:rPr lang="fa-IR" smtClean="0"/>
              <a:t>تکيه‌گاه مچ بايد نرم و جنس آن طوری باشد که اجازة تنفس را به پوست ناحيه بدهد.</a:t>
            </a:r>
            <a:endParaRPr lang="fa-IR" b="1" smtClean="0"/>
          </a:p>
        </p:txBody>
      </p:sp>
      <p:pic>
        <p:nvPicPr>
          <p:cNvPr id="238596" name="Picture 4" descr="RollerMousePro1"/>
          <p:cNvPicPr>
            <a:picLocks noChangeAspect="1" noChangeArrowheads="1"/>
          </p:cNvPicPr>
          <p:nvPr/>
        </p:nvPicPr>
        <p:blipFill>
          <a:blip r:embed="rId2" cstate="print"/>
          <a:srcRect/>
          <a:stretch>
            <a:fillRect/>
          </a:stretch>
        </p:blipFill>
        <p:spPr bwMode="auto">
          <a:xfrm>
            <a:off x="2771775" y="4005263"/>
            <a:ext cx="329565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fade">
                                      <p:cBhvr>
                                        <p:cTn id="7" dur="800" decel="100000"/>
                                        <p:tgtEl>
                                          <p:spTgt spid="238595">
                                            <p:txEl>
                                              <p:pRg st="0" end="0"/>
                                            </p:txEl>
                                          </p:spTgt>
                                        </p:tgtEl>
                                      </p:cBhvr>
                                    </p:animEffect>
                                    <p:anim calcmode="lin" valueType="num">
                                      <p:cBhvr>
                                        <p:cTn id="8" dur="800" decel="100000" fill="hold"/>
                                        <p:tgtEl>
                                          <p:spTgt spid="23859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3859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3859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859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859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38595">
                                            <p:txEl>
                                              <p:pRg st="1" end="1"/>
                                            </p:txEl>
                                          </p:spTgt>
                                        </p:tgtEl>
                                        <p:attrNameLst>
                                          <p:attrName>style.visibility</p:attrName>
                                        </p:attrNameLst>
                                      </p:cBhvr>
                                      <p:to>
                                        <p:strVal val="visible"/>
                                      </p:to>
                                    </p:set>
                                    <p:animEffect transition="in" filter="fade">
                                      <p:cBhvr>
                                        <p:cTn id="17" dur="800" decel="100000"/>
                                        <p:tgtEl>
                                          <p:spTgt spid="238595">
                                            <p:txEl>
                                              <p:pRg st="1" end="1"/>
                                            </p:txEl>
                                          </p:spTgt>
                                        </p:tgtEl>
                                      </p:cBhvr>
                                    </p:animEffect>
                                    <p:anim calcmode="lin" valueType="num">
                                      <p:cBhvr>
                                        <p:cTn id="18" dur="800" decel="100000" fill="hold"/>
                                        <p:tgtEl>
                                          <p:spTgt spid="23859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3859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3859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3859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3859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38595">
                                            <p:txEl>
                                              <p:pRg st="2" end="2"/>
                                            </p:txEl>
                                          </p:spTgt>
                                        </p:tgtEl>
                                        <p:attrNameLst>
                                          <p:attrName>style.visibility</p:attrName>
                                        </p:attrNameLst>
                                      </p:cBhvr>
                                      <p:to>
                                        <p:strVal val="visible"/>
                                      </p:to>
                                    </p:set>
                                    <p:animEffect transition="in" filter="fade">
                                      <p:cBhvr>
                                        <p:cTn id="27" dur="800" decel="100000"/>
                                        <p:tgtEl>
                                          <p:spTgt spid="238595">
                                            <p:txEl>
                                              <p:pRg st="2" end="2"/>
                                            </p:txEl>
                                          </p:spTgt>
                                        </p:tgtEl>
                                      </p:cBhvr>
                                    </p:animEffect>
                                    <p:anim calcmode="lin" valueType="num">
                                      <p:cBhvr>
                                        <p:cTn id="28" dur="800" decel="100000" fill="hold"/>
                                        <p:tgtEl>
                                          <p:spTgt spid="238595">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38595">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38595">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38595">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3859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8596"/>
                                        </p:tgtEl>
                                        <p:attrNameLst>
                                          <p:attrName>style.visibility</p:attrName>
                                        </p:attrNameLst>
                                      </p:cBhvr>
                                      <p:to>
                                        <p:strVal val="visible"/>
                                      </p:to>
                                    </p:set>
                                    <p:anim calcmode="lin" valueType="num">
                                      <p:cBhvr additive="base">
                                        <p:cTn id="37" dur="500" fill="hold"/>
                                        <p:tgtEl>
                                          <p:spTgt spid="238596"/>
                                        </p:tgtEl>
                                        <p:attrNameLst>
                                          <p:attrName>ppt_x</p:attrName>
                                        </p:attrNameLst>
                                      </p:cBhvr>
                                      <p:tavLst>
                                        <p:tav tm="0">
                                          <p:val>
                                            <p:strVal val="#ppt_x"/>
                                          </p:val>
                                        </p:tav>
                                        <p:tav tm="100000">
                                          <p:val>
                                            <p:strVal val="#ppt_x"/>
                                          </p:val>
                                        </p:tav>
                                      </p:tavLst>
                                    </p:anim>
                                    <p:anim calcmode="lin" valueType="num">
                                      <p:cBhvr additive="base">
                                        <p:cTn id="38" dur="500" fill="hold"/>
                                        <p:tgtEl>
                                          <p:spTgt spid="238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smtClean="0"/>
          </a:p>
        </p:txBody>
      </p:sp>
      <p:pic>
        <p:nvPicPr>
          <p:cNvPr id="249860" name="Picture 4" descr="page012"/>
          <p:cNvPicPr>
            <a:picLocks noGrp="1" noChangeAspect="1" noChangeArrowheads="1"/>
          </p:cNvPicPr>
          <p:nvPr>
            <p:ph type="body" idx="1"/>
          </p:nvPr>
        </p:nvPicPr>
        <p:blipFill>
          <a:blip r:embed="rId2" cstate="print"/>
          <a:srcRect/>
          <a:stretch>
            <a:fillRect/>
          </a:stretch>
        </p:blipFill>
        <p:spPr>
          <a:xfrm>
            <a:off x="6227763" y="2205038"/>
            <a:ext cx="2593975" cy="3225800"/>
          </a:xfrm>
          <a:noFill/>
        </p:spPr>
      </p:pic>
      <p:pic>
        <p:nvPicPr>
          <p:cNvPr id="249861" name="Picture 5" descr="Image5"/>
          <p:cNvPicPr>
            <a:picLocks noChangeAspect="1" noChangeArrowheads="1"/>
          </p:cNvPicPr>
          <p:nvPr/>
        </p:nvPicPr>
        <p:blipFill>
          <a:blip r:embed="rId3" cstate="print"/>
          <a:srcRect/>
          <a:stretch>
            <a:fillRect/>
          </a:stretch>
        </p:blipFill>
        <p:spPr bwMode="auto">
          <a:xfrm>
            <a:off x="755650" y="1557338"/>
            <a:ext cx="5113338" cy="453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9861"/>
                                        </p:tgtEl>
                                        <p:attrNameLst>
                                          <p:attrName>style.visibility</p:attrName>
                                        </p:attrNameLst>
                                      </p:cBhvr>
                                      <p:to>
                                        <p:strVal val="visible"/>
                                      </p:to>
                                    </p:set>
                                    <p:animEffect transition="in" filter="fade">
                                      <p:cBhvr>
                                        <p:cTn id="7" dur="800" decel="100000"/>
                                        <p:tgtEl>
                                          <p:spTgt spid="249861"/>
                                        </p:tgtEl>
                                      </p:cBhvr>
                                    </p:animEffect>
                                    <p:anim calcmode="lin" valueType="num">
                                      <p:cBhvr>
                                        <p:cTn id="8" dur="800" decel="100000" fill="hold"/>
                                        <p:tgtEl>
                                          <p:spTgt spid="249861"/>
                                        </p:tgtEl>
                                        <p:attrNameLst>
                                          <p:attrName>style.rotation</p:attrName>
                                        </p:attrNameLst>
                                      </p:cBhvr>
                                      <p:tavLst>
                                        <p:tav tm="0">
                                          <p:val>
                                            <p:fltVal val="-90"/>
                                          </p:val>
                                        </p:tav>
                                        <p:tav tm="100000">
                                          <p:val>
                                            <p:fltVal val="0"/>
                                          </p:val>
                                        </p:tav>
                                      </p:tavLst>
                                    </p:anim>
                                    <p:anim calcmode="lin" valueType="num">
                                      <p:cBhvr>
                                        <p:cTn id="9" dur="800" decel="100000" fill="hold"/>
                                        <p:tgtEl>
                                          <p:spTgt spid="249861"/>
                                        </p:tgtEl>
                                        <p:attrNameLst>
                                          <p:attrName>ppt_x</p:attrName>
                                        </p:attrNameLst>
                                      </p:cBhvr>
                                      <p:tavLst>
                                        <p:tav tm="0">
                                          <p:val>
                                            <p:strVal val="#ppt_x+0.4"/>
                                          </p:val>
                                        </p:tav>
                                        <p:tav tm="100000">
                                          <p:val>
                                            <p:strVal val="#ppt_x-0.05"/>
                                          </p:val>
                                        </p:tav>
                                      </p:tavLst>
                                    </p:anim>
                                    <p:anim calcmode="lin" valueType="num">
                                      <p:cBhvr>
                                        <p:cTn id="10" dur="800" decel="100000" fill="hold"/>
                                        <p:tgtEl>
                                          <p:spTgt spid="24986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986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986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9860"/>
                                        </p:tgtEl>
                                        <p:attrNameLst>
                                          <p:attrName>style.visibility</p:attrName>
                                        </p:attrNameLst>
                                      </p:cBhvr>
                                      <p:to>
                                        <p:strVal val="visible"/>
                                      </p:to>
                                    </p:set>
                                    <p:anim calcmode="lin" valueType="num">
                                      <p:cBhvr additive="base">
                                        <p:cTn id="17" dur="500" fill="hold"/>
                                        <p:tgtEl>
                                          <p:spTgt spid="249860"/>
                                        </p:tgtEl>
                                        <p:attrNameLst>
                                          <p:attrName>ppt_x</p:attrName>
                                        </p:attrNameLst>
                                      </p:cBhvr>
                                      <p:tavLst>
                                        <p:tav tm="0">
                                          <p:val>
                                            <p:strVal val="#ppt_x"/>
                                          </p:val>
                                        </p:tav>
                                        <p:tav tm="100000">
                                          <p:val>
                                            <p:strVal val="#ppt_x"/>
                                          </p:val>
                                        </p:tav>
                                      </p:tavLst>
                                    </p:anim>
                                    <p:anim calcmode="lin" valueType="num">
                                      <p:cBhvr additive="base">
                                        <p:cTn id="18"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en-US" smtClean="0"/>
          </a:p>
        </p:txBody>
      </p:sp>
      <p:sp>
        <p:nvSpPr>
          <p:cNvPr id="239619" name="Rectangle 3"/>
          <p:cNvSpPr>
            <a:spLocks noGrp="1" noChangeArrowheads="1"/>
          </p:cNvSpPr>
          <p:nvPr>
            <p:ph type="body" idx="1"/>
          </p:nvPr>
        </p:nvSpPr>
        <p:spPr/>
        <p:txBody>
          <a:bodyPr/>
          <a:lstStyle/>
          <a:p>
            <a:pPr eaLnBrk="1" hangingPunct="1"/>
            <a:r>
              <a:rPr lang="fa-IR" b="1" smtClean="0"/>
              <a:t>6.</a:t>
            </a:r>
            <a:r>
              <a:rPr lang="fa-IR" smtClean="0"/>
              <a:t> </a:t>
            </a:r>
            <a:r>
              <a:rPr lang="fa-IR" i="1" smtClean="0"/>
              <a:t>کابل اتصال</a:t>
            </a:r>
            <a:r>
              <a:rPr lang="fa-IR" smtClean="0"/>
              <a:t> کیبورد به کامپيوتر:</a:t>
            </a:r>
          </a:p>
          <a:p>
            <a:pPr eaLnBrk="1" hangingPunct="1"/>
            <a:r>
              <a:rPr lang="fa-IR" smtClean="0"/>
              <a:t>در حدی باشد که بتوان </a:t>
            </a:r>
            <a:r>
              <a:rPr lang="en-US" smtClean="0"/>
              <a:t>CPU</a:t>
            </a:r>
            <a:r>
              <a:rPr lang="fa-IR" smtClean="0"/>
              <a:t> را در محل دلخواه قرار داد. حداقل 180 سانتيمتر مناسب است.</a:t>
            </a:r>
            <a:endParaRPr lang="fa-IR"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fade">
                                      <p:cBhvr>
                                        <p:cTn id="7" dur="1000"/>
                                        <p:tgtEl>
                                          <p:spTgt spid="239619">
                                            <p:txEl>
                                              <p:pRg st="0" end="0"/>
                                            </p:txEl>
                                          </p:spTgt>
                                        </p:tgtEl>
                                      </p:cBhvr>
                                    </p:animEffect>
                                    <p:anim calcmode="lin" valueType="num">
                                      <p:cBhvr>
                                        <p:cTn id="8" dur="1000" fill="hold"/>
                                        <p:tgtEl>
                                          <p:spTgt spid="239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9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9619">
                                            <p:txEl>
                                              <p:pRg st="1" end="1"/>
                                            </p:txEl>
                                          </p:spTgt>
                                        </p:tgtEl>
                                        <p:attrNameLst>
                                          <p:attrName>style.visibility</p:attrName>
                                        </p:attrNameLst>
                                      </p:cBhvr>
                                      <p:to>
                                        <p:strVal val="visible"/>
                                      </p:to>
                                    </p:set>
                                    <p:animEffect transition="in" filter="fade">
                                      <p:cBhvr>
                                        <p:cTn id="14" dur="1000"/>
                                        <p:tgtEl>
                                          <p:spTgt spid="239619">
                                            <p:txEl>
                                              <p:pRg st="1" end="1"/>
                                            </p:txEl>
                                          </p:spTgt>
                                        </p:tgtEl>
                                      </p:cBhvr>
                                    </p:animEffect>
                                    <p:anim calcmode="lin" valueType="num">
                                      <p:cBhvr>
                                        <p:cTn id="15" dur="1000" fill="hold"/>
                                        <p:tgtEl>
                                          <p:spTgt spid="239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96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gn="r" eaLnBrk="1" hangingPunct="1"/>
            <a:r>
              <a:rPr lang="fa-IR" i="1" smtClean="0"/>
              <a:t>طراحی و نوع کیبورد</a:t>
            </a:r>
            <a:endParaRPr lang="en-US" smtClean="0"/>
          </a:p>
        </p:txBody>
      </p:sp>
      <p:pic>
        <p:nvPicPr>
          <p:cNvPr id="240646" name="Picture 6" descr="Fujitsu-Siemens Keyboard"/>
          <p:cNvPicPr>
            <a:picLocks noChangeAspect="1" noChangeArrowheads="1"/>
          </p:cNvPicPr>
          <p:nvPr/>
        </p:nvPicPr>
        <p:blipFill>
          <a:blip r:embed="rId2" cstate="print"/>
          <a:srcRect/>
          <a:stretch>
            <a:fillRect/>
          </a:stretch>
        </p:blipFill>
        <p:spPr bwMode="auto">
          <a:xfrm>
            <a:off x="2195513" y="4292600"/>
            <a:ext cx="4681537" cy="2189163"/>
          </a:xfrm>
          <a:prstGeom prst="rect">
            <a:avLst/>
          </a:prstGeom>
          <a:noFill/>
          <a:ln w="9525">
            <a:noFill/>
            <a:miter lim="800000"/>
            <a:headEnd/>
            <a:tailEnd/>
          </a:ln>
        </p:spPr>
      </p:pic>
      <p:pic>
        <p:nvPicPr>
          <p:cNvPr id="240647" name="Picture 7" descr="White PS/2 Goldtouch Adjustable Split Keyboard"/>
          <p:cNvPicPr>
            <a:picLocks noChangeAspect="1" noChangeArrowheads="1"/>
          </p:cNvPicPr>
          <p:nvPr/>
        </p:nvPicPr>
        <p:blipFill>
          <a:blip r:embed="rId3" cstate="print"/>
          <a:srcRect/>
          <a:stretch>
            <a:fillRect/>
          </a:stretch>
        </p:blipFill>
        <p:spPr bwMode="auto">
          <a:xfrm>
            <a:off x="900113" y="1738313"/>
            <a:ext cx="3240087" cy="2127250"/>
          </a:xfrm>
          <a:prstGeom prst="rect">
            <a:avLst/>
          </a:prstGeom>
          <a:noFill/>
          <a:ln w="9525">
            <a:noFill/>
            <a:miter lim="800000"/>
            <a:headEnd/>
            <a:tailEnd/>
          </a:ln>
        </p:spPr>
      </p:pic>
      <p:pic>
        <p:nvPicPr>
          <p:cNvPr id="240648" name="Picture 8" descr="keyb7"/>
          <p:cNvPicPr>
            <a:picLocks noChangeAspect="1" noChangeArrowheads="1"/>
          </p:cNvPicPr>
          <p:nvPr/>
        </p:nvPicPr>
        <p:blipFill>
          <a:blip r:embed="rId4" cstate="print"/>
          <a:srcRect/>
          <a:stretch>
            <a:fillRect/>
          </a:stretch>
        </p:blipFill>
        <p:spPr bwMode="auto">
          <a:xfrm>
            <a:off x="4859338" y="1866900"/>
            <a:ext cx="3822700" cy="223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fade">
                                      <p:cBhvr>
                                        <p:cTn id="7" dur="800" decel="100000"/>
                                        <p:tgtEl>
                                          <p:spTgt spid="240642"/>
                                        </p:tgtEl>
                                      </p:cBhvr>
                                    </p:animEffect>
                                    <p:anim calcmode="lin" valueType="num">
                                      <p:cBhvr>
                                        <p:cTn id="8" dur="800" decel="100000" fill="hold"/>
                                        <p:tgtEl>
                                          <p:spTgt spid="240642"/>
                                        </p:tgtEl>
                                        <p:attrNameLst>
                                          <p:attrName>style.rotation</p:attrName>
                                        </p:attrNameLst>
                                      </p:cBhvr>
                                      <p:tavLst>
                                        <p:tav tm="0">
                                          <p:val>
                                            <p:fltVal val="-90"/>
                                          </p:val>
                                        </p:tav>
                                        <p:tav tm="100000">
                                          <p:val>
                                            <p:fltVal val="0"/>
                                          </p:val>
                                        </p:tav>
                                      </p:tavLst>
                                    </p:anim>
                                    <p:anim calcmode="lin" valueType="num">
                                      <p:cBhvr>
                                        <p:cTn id="9" dur="800" decel="100000" fill="hold"/>
                                        <p:tgtEl>
                                          <p:spTgt spid="240642"/>
                                        </p:tgtEl>
                                        <p:attrNameLst>
                                          <p:attrName>ppt_x</p:attrName>
                                        </p:attrNameLst>
                                      </p:cBhvr>
                                      <p:tavLst>
                                        <p:tav tm="0">
                                          <p:val>
                                            <p:strVal val="#ppt_x+0.4"/>
                                          </p:val>
                                        </p:tav>
                                        <p:tav tm="100000">
                                          <p:val>
                                            <p:strVal val="#ppt_x-0.05"/>
                                          </p:val>
                                        </p:tav>
                                      </p:tavLst>
                                    </p:anim>
                                    <p:anim calcmode="lin" valueType="num">
                                      <p:cBhvr>
                                        <p:cTn id="10" dur="800" decel="100000" fill="hold"/>
                                        <p:tgtEl>
                                          <p:spTgt spid="2406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06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064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40647"/>
                                        </p:tgtEl>
                                        <p:attrNameLst>
                                          <p:attrName>style.visibility</p:attrName>
                                        </p:attrNameLst>
                                      </p:cBhvr>
                                      <p:to>
                                        <p:strVal val="visible"/>
                                      </p:to>
                                    </p:set>
                                    <p:anim calcmode="lin" valueType="num">
                                      <p:cBhvr>
                                        <p:cTn id="17" dur="1000" fill="hold"/>
                                        <p:tgtEl>
                                          <p:spTgt spid="240647"/>
                                        </p:tgtEl>
                                        <p:attrNameLst>
                                          <p:attrName>ppt_w</p:attrName>
                                        </p:attrNameLst>
                                      </p:cBhvr>
                                      <p:tavLst>
                                        <p:tav tm="0">
                                          <p:val>
                                            <p:strVal val="#ppt_w+.3"/>
                                          </p:val>
                                        </p:tav>
                                        <p:tav tm="100000">
                                          <p:val>
                                            <p:strVal val="#ppt_w"/>
                                          </p:val>
                                        </p:tav>
                                      </p:tavLst>
                                    </p:anim>
                                    <p:anim calcmode="lin" valueType="num">
                                      <p:cBhvr>
                                        <p:cTn id="18" dur="1000" fill="hold"/>
                                        <p:tgtEl>
                                          <p:spTgt spid="240647"/>
                                        </p:tgtEl>
                                        <p:attrNameLst>
                                          <p:attrName>ppt_h</p:attrName>
                                        </p:attrNameLst>
                                      </p:cBhvr>
                                      <p:tavLst>
                                        <p:tav tm="0">
                                          <p:val>
                                            <p:strVal val="#ppt_h"/>
                                          </p:val>
                                        </p:tav>
                                        <p:tav tm="100000">
                                          <p:val>
                                            <p:strVal val="#ppt_h"/>
                                          </p:val>
                                        </p:tav>
                                      </p:tavLst>
                                    </p:anim>
                                    <p:animEffect transition="in" filter="fade">
                                      <p:cBhvr>
                                        <p:cTn id="19" dur="1000"/>
                                        <p:tgtEl>
                                          <p:spTgt spid="24064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0648"/>
                                        </p:tgtEl>
                                        <p:attrNameLst>
                                          <p:attrName>style.visibility</p:attrName>
                                        </p:attrNameLst>
                                      </p:cBhvr>
                                      <p:to>
                                        <p:strVal val="visible"/>
                                      </p:to>
                                    </p:set>
                                    <p:anim calcmode="lin" valueType="num">
                                      <p:cBhvr additive="base">
                                        <p:cTn id="24" dur="500" fill="hold"/>
                                        <p:tgtEl>
                                          <p:spTgt spid="240648"/>
                                        </p:tgtEl>
                                        <p:attrNameLst>
                                          <p:attrName>ppt_x</p:attrName>
                                        </p:attrNameLst>
                                      </p:cBhvr>
                                      <p:tavLst>
                                        <p:tav tm="0">
                                          <p:val>
                                            <p:strVal val="#ppt_x"/>
                                          </p:val>
                                        </p:tav>
                                        <p:tav tm="100000">
                                          <p:val>
                                            <p:strVal val="#ppt_x"/>
                                          </p:val>
                                        </p:tav>
                                      </p:tavLst>
                                    </p:anim>
                                    <p:anim calcmode="lin" valueType="num">
                                      <p:cBhvr additive="base">
                                        <p:cTn id="25" dur="500" fill="hold"/>
                                        <p:tgtEl>
                                          <p:spTgt spid="24064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40646"/>
                                        </p:tgtEl>
                                        <p:attrNameLst>
                                          <p:attrName>style.visibility</p:attrName>
                                        </p:attrNameLst>
                                      </p:cBhvr>
                                      <p:to>
                                        <p:strVal val="visible"/>
                                      </p:to>
                                    </p:set>
                                    <p:animEffect transition="in" filter="slide(fromBottom)">
                                      <p:cBhvr>
                                        <p:cTn id="30" dur="500"/>
                                        <p:tgtEl>
                                          <p:spTgt spid="240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0825" y="620713"/>
            <a:ext cx="8447088" cy="5688012"/>
          </a:xfrm>
        </p:spPr>
        <p:txBody>
          <a:bodyPr/>
          <a:lstStyle/>
          <a:p>
            <a:pPr algn="r" rtl="0"/>
            <a:r>
              <a:rPr lang="fa-IR" sz="4000" dirty="0"/>
              <a:t> </a:t>
            </a:r>
            <a:r>
              <a:rPr lang="fa-IR" sz="4000" b="1" dirty="0">
                <a:cs typeface="B Yekan" pitchFamily="2" charset="-78"/>
              </a:rPr>
              <a:t>آنتروپومتري، موضوعي تنها در رابطه با ارتفاع ميز نيست، بلكه در آن مواردي همچون دسترسي آسان به كنترل ها نيز مطرح مي شود،لذا طراحي مناسب كنترل ها در دستگاه ها اهميت زيادي دارد.به طور مثال با ماشين تراش قديمي ،كارگر بايد بلندي قدي برابر 137 سانتي متر و پهناي شانه 62 سانتي متر و فاصله نوك انگشتان مياني دست چپ و راست او ، هنگامي كه بازوها كاملا باز شده اند،235 سانتي متر باشد</a:t>
            </a:r>
            <a:r>
              <a:rPr lang="fa-IR" sz="4000" dirty="0">
                <a:cs typeface="B Yekan" pitchFamily="2" charset="-78"/>
              </a:rPr>
              <a:t>.</a:t>
            </a:r>
            <a:endParaRPr lang="en-US" sz="4000" dirty="0">
              <a:cs typeface="B Yekan"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US" smtClean="0"/>
          </a:p>
        </p:txBody>
      </p:sp>
      <p:sp>
        <p:nvSpPr>
          <p:cNvPr id="71683" name="Rectangle 3"/>
          <p:cNvSpPr>
            <a:spLocks noGrp="1" noChangeArrowheads="1"/>
          </p:cNvSpPr>
          <p:nvPr>
            <p:ph type="body" idx="1"/>
          </p:nvPr>
        </p:nvSpPr>
        <p:spPr/>
        <p:txBody>
          <a:bodyPr/>
          <a:lstStyle/>
          <a:p>
            <a:pPr eaLnBrk="1" hangingPunct="1"/>
            <a:endParaRPr lang="en-US" smtClean="0"/>
          </a:p>
        </p:txBody>
      </p:sp>
      <p:pic>
        <p:nvPicPr>
          <p:cNvPr id="278532" name="Picture 4"/>
          <p:cNvPicPr>
            <a:picLocks noChangeAspect="1" noChangeArrowheads="1"/>
          </p:cNvPicPr>
          <p:nvPr/>
        </p:nvPicPr>
        <p:blipFill>
          <a:blip r:embed="rId2" cstate="print">
            <a:grayscl/>
          </a:blip>
          <a:srcRect/>
          <a:stretch>
            <a:fillRect/>
          </a:stretch>
        </p:blipFill>
        <p:spPr bwMode="auto">
          <a:xfrm>
            <a:off x="611188" y="1727200"/>
            <a:ext cx="3706812" cy="1739900"/>
          </a:xfrm>
          <a:prstGeom prst="rect">
            <a:avLst/>
          </a:prstGeom>
          <a:noFill/>
          <a:ln w="9525" algn="ctr">
            <a:solidFill>
              <a:srgbClr val="000000"/>
            </a:solidFill>
            <a:miter lim="800000"/>
            <a:headEnd/>
            <a:tailEnd/>
          </a:ln>
        </p:spPr>
      </p:pic>
      <p:pic>
        <p:nvPicPr>
          <p:cNvPr id="278533" name="Picture 5" descr="Another Random Image"/>
          <p:cNvPicPr>
            <a:picLocks noChangeAspect="1" noChangeArrowheads="1"/>
          </p:cNvPicPr>
          <p:nvPr/>
        </p:nvPicPr>
        <p:blipFill>
          <a:blip r:embed="rId3" cstate="print"/>
          <a:srcRect/>
          <a:stretch>
            <a:fillRect/>
          </a:stretch>
        </p:blipFill>
        <p:spPr bwMode="auto">
          <a:xfrm>
            <a:off x="5148263" y="1700213"/>
            <a:ext cx="3384550" cy="1933575"/>
          </a:xfrm>
          <a:prstGeom prst="rect">
            <a:avLst/>
          </a:prstGeom>
          <a:noFill/>
          <a:ln w="9525">
            <a:noFill/>
            <a:miter lim="800000"/>
            <a:headEnd/>
            <a:tailEnd/>
          </a:ln>
        </p:spPr>
      </p:pic>
      <p:pic>
        <p:nvPicPr>
          <p:cNvPr id="278534" name="Picture 6" descr="Figure 8: Split keyboard design"/>
          <p:cNvPicPr>
            <a:picLocks noChangeAspect="1" noChangeArrowheads="1"/>
          </p:cNvPicPr>
          <p:nvPr/>
        </p:nvPicPr>
        <p:blipFill>
          <a:blip r:embed="rId4" cstate="print"/>
          <a:srcRect/>
          <a:stretch>
            <a:fillRect/>
          </a:stretch>
        </p:blipFill>
        <p:spPr bwMode="auto">
          <a:xfrm>
            <a:off x="2771775" y="4005263"/>
            <a:ext cx="4248150" cy="214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0" fill="hold"/>
                                        <p:tgtEl>
                                          <p:spTgt spid="278532"/>
                                        </p:tgtEl>
                                        <p:attrNameLst>
                                          <p:attrName>ppt_x</p:attrName>
                                        </p:attrNameLst>
                                      </p:cBhvr>
                                      <p:tavLst>
                                        <p:tav tm="0">
                                          <p:val>
                                            <p:strVal val="#ppt_x"/>
                                          </p:val>
                                        </p:tav>
                                        <p:tav tm="100000">
                                          <p:val>
                                            <p:strVal val="#ppt_x"/>
                                          </p:val>
                                        </p:tav>
                                      </p:tavLst>
                                    </p:anim>
                                    <p:anim calcmode="lin" valueType="num">
                                      <p:cBhvr additive="base">
                                        <p:cTn id="8" dur="5000" fill="hold"/>
                                        <p:tgtEl>
                                          <p:spTgt spid="278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533"/>
                                        </p:tgtEl>
                                        <p:attrNameLst>
                                          <p:attrName>style.visibility</p:attrName>
                                        </p:attrNameLst>
                                      </p:cBhvr>
                                      <p:to>
                                        <p:strVal val="visible"/>
                                      </p:to>
                                    </p:set>
                                    <p:anim calcmode="lin" valueType="num">
                                      <p:cBhvr additive="base">
                                        <p:cTn id="13" dur="500" fill="hold"/>
                                        <p:tgtEl>
                                          <p:spTgt spid="278533"/>
                                        </p:tgtEl>
                                        <p:attrNameLst>
                                          <p:attrName>ppt_x</p:attrName>
                                        </p:attrNameLst>
                                      </p:cBhvr>
                                      <p:tavLst>
                                        <p:tav tm="0">
                                          <p:val>
                                            <p:strVal val="#ppt_x"/>
                                          </p:val>
                                        </p:tav>
                                        <p:tav tm="100000">
                                          <p:val>
                                            <p:strVal val="#ppt_x"/>
                                          </p:val>
                                        </p:tav>
                                      </p:tavLst>
                                    </p:anim>
                                    <p:anim calcmode="lin" valueType="num">
                                      <p:cBhvr additive="base">
                                        <p:cTn id="14" dur="500" fill="hold"/>
                                        <p:tgtEl>
                                          <p:spTgt spid="2785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278534"/>
                                        </p:tgtEl>
                                        <p:attrNameLst>
                                          <p:attrName>style.visibility</p:attrName>
                                        </p:attrNameLst>
                                      </p:cBhvr>
                                      <p:to>
                                        <p:strVal val="visible"/>
                                      </p:to>
                                    </p:set>
                                    <p:animEffect transition="in" filter="fade">
                                      <p:cBhvr>
                                        <p:cTn id="19" dur="800" decel="100000"/>
                                        <p:tgtEl>
                                          <p:spTgt spid="278534"/>
                                        </p:tgtEl>
                                      </p:cBhvr>
                                    </p:animEffect>
                                    <p:anim calcmode="lin" valueType="num">
                                      <p:cBhvr>
                                        <p:cTn id="20" dur="800" decel="100000" fill="hold"/>
                                        <p:tgtEl>
                                          <p:spTgt spid="278534"/>
                                        </p:tgtEl>
                                        <p:attrNameLst>
                                          <p:attrName>style.rotation</p:attrName>
                                        </p:attrNameLst>
                                      </p:cBhvr>
                                      <p:tavLst>
                                        <p:tav tm="0">
                                          <p:val>
                                            <p:fltVal val="-90"/>
                                          </p:val>
                                        </p:tav>
                                        <p:tav tm="100000">
                                          <p:val>
                                            <p:fltVal val="0"/>
                                          </p:val>
                                        </p:tav>
                                      </p:tavLst>
                                    </p:anim>
                                    <p:anim calcmode="lin" valueType="num">
                                      <p:cBhvr>
                                        <p:cTn id="21" dur="800" decel="100000" fill="hold"/>
                                        <p:tgtEl>
                                          <p:spTgt spid="278534"/>
                                        </p:tgtEl>
                                        <p:attrNameLst>
                                          <p:attrName>ppt_x</p:attrName>
                                        </p:attrNameLst>
                                      </p:cBhvr>
                                      <p:tavLst>
                                        <p:tav tm="0">
                                          <p:val>
                                            <p:strVal val="#ppt_x+0.4"/>
                                          </p:val>
                                        </p:tav>
                                        <p:tav tm="100000">
                                          <p:val>
                                            <p:strVal val="#ppt_x-0.05"/>
                                          </p:val>
                                        </p:tav>
                                      </p:tavLst>
                                    </p:anim>
                                    <p:anim calcmode="lin" valueType="num">
                                      <p:cBhvr>
                                        <p:cTn id="22" dur="800" decel="100000" fill="hold"/>
                                        <p:tgtEl>
                                          <p:spTgt spid="27853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7853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785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smtClean="0"/>
          </a:p>
        </p:txBody>
      </p:sp>
      <p:pic>
        <p:nvPicPr>
          <p:cNvPr id="244740" name="Picture 4" descr="Mini Keyboards"/>
          <p:cNvPicPr>
            <a:picLocks noGrp="1" noChangeAspect="1" noChangeArrowheads="1"/>
          </p:cNvPicPr>
          <p:nvPr>
            <p:ph type="body" idx="1"/>
          </p:nvPr>
        </p:nvPicPr>
        <p:blipFill>
          <a:blip r:embed="rId2" cstate="print"/>
          <a:srcRect/>
          <a:stretch>
            <a:fillRect/>
          </a:stretch>
        </p:blipFill>
        <p:spPr>
          <a:xfrm>
            <a:off x="3995738" y="2565400"/>
            <a:ext cx="4791075" cy="2768600"/>
          </a:xfrm>
          <a:noFill/>
        </p:spPr>
      </p:pic>
      <p:pic>
        <p:nvPicPr>
          <p:cNvPr id="72708" name="Picture 5" descr="SafeType"/>
          <p:cNvPicPr>
            <a:picLocks noChangeAspect="1" noChangeArrowheads="1"/>
          </p:cNvPicPr>
          <p:nvPr/>
        </p:nvPicPr>
        <p:blipFill>
          <a:blip r:embed="rId3" cstate="print"/>
          <a:srcRect/>
          <a:stretch>
            <a:fillRect/>
          </a:stretch>
        </p:blipFill>
        <p:spPr bwMode="auto">
          <a:xfrm>
            <a:off x="611188" y="2636838"/>
            <a:ext cx="3240087" cy="234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4740"/>
                                        </p:tgtEl>
                                        <p:attrNameLst>
                                          <p:attrName>style.visibility</p:attrName>
                                        </p:attrNameLst>
                                      </p:cBhvr>
                                      <p:to>
                                        <p:strVal val="visible"/>
                                      </p:to>
                                    </p:set>
                                    <p:animEffect transition="in" filter="fade">
                                      <p:cBhvr>
                                        <p:cTn id="7" dur="1000"/>
                                        <p:tgtEl>
                                          <p:spTgt spid="244740"/>
                                        </p:tgtEl>
                                      </p:cBhvr>
                                    </p:animEffect>
                                    <p:anim calcmode="lin" valueType="num">
                                      <p:cBhvr>
                                        <p:cTn id="8" dur="1000" fill="hold"/>
                                        <p:tgtEl>
                                          <p:spTgt spid="244740"/>
                                        </p:tgtEl>
                                        <p:attrNameLst>
                                          <p:attrName>ppt_x</p:attrName>
                                        </p:attrNameLst>
                                      </p:cBhvr>
                                      <p:tavLst>
                                        <p:tav tm="0">
                                          <p:val>
                                            <p:strVal val="#ppt_x"/>
                                          </p:val>
                                        </p:tav>
                                        <p:tav tm="100000">
                                          <p:val>
                                            <p:strVal val="#ppt_x"/>
                                          </p:val>
                                        </p:tav>
                                      </p:tavLst>
                                    </p:anim>
                                    <p:anim calcmode="lin" valueType="num">
                                      <p:cBhvr>
                                        <p:cTn id="9" dur="1000" fill="hold"/>
                                        <p:tgtEl>
                                          <p:spTgt spid="2447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4740"/>
                                        </p:tgtEl>
                                        <p:attrNameLst>
                                          <p:attrName>style.visibility</p:attrName>
                                        </p:attrNameLst>
                                      </p:cBhvr>
                                      <p:to>
                                        <p:strVal val="visible"/>
                                      </p:to>
                                    </p:set>
                                    <p:anim calcmode="lin" valueType="num">
                                      <p:cBhvr additive="base">
                                        <p:cTn id="14" dur="500" fill="hold"/>
                                        <p:tgtEl>
                                          <p:spTgt spid="244740"/>
                                        </p:tgtEl>
                                        <p:attrNameLst>
                                          <p:attrName>ppt_x</p:attrName>
                                        </p:attrNameLst>
                                      </p:cBhvr>
                                      <p:tavLst>
                                        <p:tav tm="0">
                                          <p:val>
                                            <p:strVal val="#ppt_x"/>
                                          </p:val>
                                        </p:tav>
                                        <p:tav tm="100000">
                                          <p:val>
                                            <p:strVal val="#ppt_x"/>
                                          </p:val>
                                        </p:tav>
                                      </p:tavLst>
                                    </p:anim>
                                    <p:anim calcmode="lin" valueType="num">
                                      <p:cBhvr additive="base">
                                        <p:cTn id="15" dur="500" fill="hold"/>
                                        <p:tgtEl>
                                          <p:spTgt spid="2447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smtClean="0"/>
          </a:p>
        </p:txBody>
      </p:sp>
      <p:sp>
        <p:nvSpPr>
          <p:cNvPr id="241667" name="Rectangle 3"/>
          <p:cNvSpPr>
            <a:spLocks noGrp="1" noChangeArrowheads="1"/>
          </p:cNvSpPr>
          <p:nvPr>
            <p:ph type="body" idx="1"/>
          </p:nvPr>
        </p:nvSpPr>
        <p:spPr/>
        <p:txBody>
          <a:bodyPr/>
          <a:lstStyle/>
          <a:p>
            <a:pPr eaLnBrk="1" hangingPunct="1"/>
            <a:r>
              <a:rPr lang="fa-IR" b="1" smtClean="0"/>
              <a:t>8.</a:t>
            </a:r>
            <a:r>
              <a:rPr lang="fa-IR" smtClean="0"/>
              <a:t> کلیدهای کیبورد</a:t>
            </a:r>
          </a:p>
          <a:p>
            <a:pPr eaLnBrk="1" hangingPunct="1"/>
            <a:r>
              <a:rPr lang="fa-IR" b="1" smtClean="0"/>
              <a:t>9. </a:t>
            </a:r>
            <a:r>
              <a:rPr lang="fa-IR" smtClean="0"/>
              <a:t>برای کار طولانی مدت با کیبورد بهتر است کیبورد از مانيتور جدا باشد</a:t>
            </a:r>
          </a:p>
          <a:p>
            <a:pPr lvl="1" eaLnBrk="1" hangingPunct="1"/>
            <a:r>
              <a:rPr lang="fa-IR" smtClean="0"/>
              <a:t>کیبوردِ لپ تاپ برای کار تايپ مناسب نيست.</a:t>
            </a:r>
            <a:endParaRPr lang="fa-IR"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fade">
                                      <p:cBhvr>
                                        <p:cTn id="7" dur="1000"/>
                                        <p:tgtEl>
                                          <p:spTgt spid="241667">
                                            <p:txEl>
                                              <p:pRg st="0" end="0"/>
                                            </p:txEl>
                                          </p:spTgt>
                                        </p:tgtEl>
                                      </p:cBhvr>
                                    </p:animEffect>
                                    <p:anim calcmode="lin" valueType="num">
                                      <p:cBhvr>
                                        <p:cTn id="8" dur="1000" fill="hold"/>
                                        <p:tgtEl>
                                          <p:spTgt spid="241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1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1667">
                                            <p:txEl>
                                              <p:pRg st="1" end="1"/>
                                            </p:txEl>
                                          </p:spTgt>
                                        </p:tgtEl>
                                        <p:attrNameLst>
                                          <p:attrName>style.visibility</p:attrName>
                                        </p:attrNameLst>
                                      </p:cBhvr>
                                      <p:to>
                                        <p:strVal val="visible"/>
                                      </p:to>
                                    </p:set>
                                    <p:animEffect transition="in" filter="fade">
                                      <p:cBhvr>
                                        <p:cTn id="14" dur="1000"/>
                                        <p:tgtEl>
                                          <p:spTgt spid="241667">
                                            <p:txEl>
                                              <p:pRg st="1" end="1"/>
                                            </p:txEl>
                                          </p:spTgt>
                                        </p:tgtEl>
                                      </p:cBhvr>
                                    </p:animEffect>
                                    <p:anim calcmode="lin" valueType="num">
                                      <p:cBhvr>
                                        <p:cTn id="15" dur="10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16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1667">
                                            <p:txEl>
                                              <p:pRg st="2" end="2"/>
                                            </p:txEl>
                                          </p:spTgt>
                                        </p:tgtEl>
                                        <p:attrNameLst>
                                          <p:attrName>style.visibility</p:attrName>
                                        </p:attrNameLst>
                                      </p:cBhvr>
                                      <p:to>
                                        <p:strVal val="visible"/>
                                      </p:to>
                                    </p:set>
                                    <p:animEffect transition="in" filter="fade">
                                      <p:cBhvr>
                                        <p:cTn id="21" dur="1000"/>
                                        <p:tgtEl>
                                          <p:spTgt spid="241667">
                                            <p:txEl>
                                              <p:pRg st="2" end="2"/>
                                            </p:txEl>
                                          </p:spTgt>
                                        </p:tgtEl>
                                      </p:cBhvr>
                                    </p:animEffect>
                                    <p:anim calcmode="lin" valueType="num">
                                      <p:cBhvr>
                                        <p:cTn id="22" dur="10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16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smtClean="0"/>
          </a:p>
        </p:txBody>
      </p:sp>
      <p:sp>
        <p:nvSpPr>
          <p:cNvPr id="242691" name="Rectangle 3"/>
          <p:cNvSpPr>
            <a:spLocks noGrp="1" noChangeArrowheads="1"/>
          </p:cNvSpPr>
          <p:nvPr>
            <p:ph type="body" idx="1"/>
          </p:nvPr>
        </p:nvSpPr>
        <p:spPr/>
        <p:txBody>
          <a:bodyPr/>
          <a:lstStyle/>
          <a:p>
            <a:pPr eaLnBrk="1" hangingPunct="1"/>
            <a:r>
              <a:rPr lang="fa-IR" b="1" smtClean="0"/>
              <a:t>10. </a:t>
            </a:r>
            <a:r>
              <a:rPr lang="fa-IR" smtClean="0"/>
              <a:t>اگر از سطوحِ کاری يا ميزهای دارای کشوی کیبورد استفاده می‌شود:</a:t>
            </a:r>
          </a:p>
          <a:p>
            <a:pPr eaLnBrk="1" hangingPunct="1"/>
            <a:r>
              <a:rPr lang="fa-IR" smtClean="0"/>
              <a:t>ارتفاع بين 55 و 70 سانتيمتر قابل تنظيم باشد</a:t>
            </a:r>
          </a:p>
          <a:p>
            <a:pPr eaLnBrk="1" hangingPunct="1"/>
            <a:r>
              <a:rPr lang="fa-IR" smtClean="0"/>
              <a:t>در محل مورد نظر و مناسب برای کاربر قفل شود. </a:t>
            </a:r>
          </a:p>
          <a:p>
            <a:pPr eaLnBrk="1" hangingPunct="1"/>
            <a:r>
              <a:rPr lang="fa-IR" smtClean="0"/>
              <a:t>عرضِ داخلی اين کشو بايد حداقل 65 سانتيمتر باشد</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800" decel="100000"/>
                                        <p:tgtEl>
                                          <p:spTgt spid="242691">
                                            <p:txEl>
                                              <p:pRg st="0" end="0"/>
                                            </p:txEl>
                                          </p:spTgt>
                                        </p:tgtEl>
                                      </p:cBhvr>
                                    </p:animEffect>
                                    <p:anim calcmode="lin" valueType="num">
                                      <p:cBhvr>
                                        <p:cTn id="8" dur="800" decel="100000" fill="hold"/>
                                        <p:tgtEl>
                                          <p:spTgt spid="24269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4269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4269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269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269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42691">
                                            <p:txEl>
                                              <p:pRg st="1" end="1"/>
                                            </p:txEl>
                                          </p:spTgt>
                                        </p:tgtEl>
                                        <p:attrNameLst>
                                          <p:attrName>style.visibility</p:attrName>
                                        </p:attrNameLst>
                                      </p:cBhvr>
                                      <p:to>
                                        <p:strVal val="visible"/>
                                      </p:to>
                                    </p:set>
                                    <p:animEffect transition="in" filter="fade">
                                      <p:cBhvr>
                                        <p:cTn id="17" dur="800" decel="100000"/>
                                        <p:tgtEl>
                                          <p:spTgt spid="242691">
                                            <p:txEl>
                                              <p:pRg st="1" end="1"/>
                                            </p:txEl>
                                          </p:spTgt>
                                        </p:tgtEl>
                                      </p:cBhvr>
                                    </p:animEffect>
                                    <p:anim calcmode="lin" valueType="num">
                                      <p:cBhvr>
                                        <p:cTn id="18" dur="800" decel="100000" fill="hold"/>
                                        <p:tgtEl>
                                          <p:spTgt spid="24269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4269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4269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4269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4269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42691">
                                            <p:txEl>
                                              <p:pRg st="2" end="2"/>
                                            </p:txEl>
                                          </p:spTgt>
                                        </p:tgtEl>
                                        <p:attrNameLst>
                                          <p:attrName>style.visibility</p:attrName>
                                        </p:attrNameLst>
                                      </p:cBhvr>
                                      <p:to>
                                        <p:strVal val="visible"/>
                                      </p:to>
                                    </p:set>
                                    <p:animEffect transition="in" filter="fade">
                                      <p:cBhvr>
                                        <p:cTn id="27" dur="800" decel="100000"/>
                                        <p:tgtEl>
                                          <p:spTgt spid="242691">
                                            <p:txEl>
                                              <p:pRg st="2" end="2"/>
                                            </p:txEl>
                                          </p:spTgt>
                                        </p:tgtEl>
                                      </p:cBhvr>
                                    </p:animEffect>
                                    <p:anim calcmode="lin" valueType="num">
                                      <p:cBhvr>
                                        <p:cTn id="28" dur="800" decel="100000" fill="hold"/>
                                        <p:tgtEl>
                                          <p:spTgt spid="242691">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42691">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42691">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42691">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4269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42691">
                                            <p:txEl>
                                              <p:pRg st="3" end="3"/>
                                            </p:txEl>
                                          </p:spTgt>
                                        </p:tgtEl>
                                        <p:attrNameLst>
                                          <p:attrName>style.visibility</p:attrName>
                                        </p:attrNameLst>
                                      </p:cBhvr>
                                      <p:to>
                                        <p:strVal val="visible"/>
                                      </p:to>
                                    </p:set>
                                    <p:animEffect transition="in" filter="fade">
                                      <p:cBhvr>
                                        <p:cTn id="37" dur="800" decel="100000"/>
                                        <p:tgtEl>
                                          <p:spTgt spid="242691">
                                            <p:txEl>
                                              <p:pRg st="3" end="3"/>
                                            </p:txEl>
                                          </p:spTgt>
                                        </p:tgtEl>
                                      </p:cBhvr>
                                    </p:animEffect>
                                    <p:anim calcmode="lin" valueType="num">
                                      <p:cBhvr>
                                        <p:cTn id="38" dur="800" decel="100000" fill="hold"/>
                                        <p:tgtEl>
                                          <p:spTgt spid="242691">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42691">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42691">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42691">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42691">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smtClean="0"/>
          </a:p>
        </p:txBody>
      </p:sp>
      <p:sp>
        <p:nvSpPr>
          <p:cNvPr id="279555" name="Rectangle 3"/>
          <p:cNvSpPr>
            <a:spLocks noGrp="1" noChangeArrowheads="1"/>
          </p:cNvSpPr>
          <p:nvPr>
            <p:ph type="body" idx="1"/>
          </p:nvPr>
        </p:nvSpPr>
        <p:spPr/>
        <p:txBody>
          <a:bodyPr/>
          <a:lstStyle/>
          <a:p>
            <a:pPr eaLnBrk="1" hangingPunct="1"/>
            <a:r>
              <a:rPr lang="fa-IR" smtClean="0"/>
              <a:t>کیبورد خيلي پايين: خم شدن مچ‌ها به سمت پايين</a:t>
            </a:r>
          </a:p>
          <a:p>
            <a:pPr eaLnBrk="1" hangingPunct="1"/>
            <a:r>
              <a:rPr lang="fa-IR" smtClean="0"/>
              <a:t>کیبورد خيلي بالا: فرد براي كار شانه‌هايش را بالاتر از حالت خنثي نگه دارد. </a:t>
            </a:r>
          </a:p>
          <a:p>
            <a:pPr eaLnBrk="1" hangingPunct="1"/>
            <a:r>
              <a:rPr lang="fa-IR" smtClean="0"/>
              <a:t>کیبورد دور از فرد: خم شدن کاربر روي سطح كار يا دراز كردنِ دست</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Effect transition="in" filter="fade">
                                      <p:cBhvr>
                                        <p:cTn id="7" dur="1000"/>
                                        <p:tgtEl>
                                          <p:spTgt spid="279555">
                                            <p:txEl>
                                              <p:pRg st="0" end="0"/>
                                            </p:txEl>
                                          </p:spTgt>
                                        </p:tgtEl>
                                      </p:cBhvr>
                                    </p:animEffect>
                                    <p:anim calcmode="lin" valueType="num">
                                      <p:cBhvr>
                                        <p:cTn id="8" dur="10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9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9555">
                                            <p:txEl>
                                              <p:pRg st="1" end="1"/>
                                            </p:txEl>
                                          </p:spTgt>
                                        </p:tgtEl>
                                        <p:attrNameLst>
                                          <p:attrName>style.visibility</p:attrName>
                                        </p:attrNameLst>
                                      </p:cBhvr>
                                      <p:to>
                                        <p:strVal val="visible"/>
                                      </p:to>
                                    </p:set>
                                    <p:animEffect transition="in" filter="fade">
                                      <p:cBhvr>
                                        <p:cTn id="14" dur="1000"/>
                                        <p:tgtEl>
                                          <p:spTgt spid="279555">
                                            <p:txEl>
                                              <p:pRg st="1" end="1"/>
                                            </p:txEl>
                                          </p:spTgt>
                                        </p:tgtEl>
                                      </p:cBhvr>
                                    </p:animEffect>
                                    <p:anim calcmode="lin" valueType="num">
                                      <p:cBhvr>
                                        <p:cTn id="15" dur="10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9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9555">
                                            <p:txEl>
                                              <p:pRg st="2" end="2"/>
                                            </p:txEl>
                                          </p:spTgt>
                                        </p:tgtEl>
                                        <p:attrNameLst>
                                          <p:attrName>style.visibility</p:attrName>
                                        </p:attrNameLst>
                                      </p:cBhvr>
                                      <p:to>
                                        <p:strVal val="visible"/>
                                      </p:to>
                                    </p:set>
                                    <p:animEffect transition="in" filter="fade">
                                      <p:cBhvr>
                                        <p:cTn id="21" dur="1000"/>
                                        <p:tgtEl>
                                          <p:spTgt spid="279555">
                                            <p:txEl>
                                              <p:pRg st="2" end="2"/>
                                            </p:txEl>
                                          </p:spTgt>
                                        </p:tgtEl>
                                      </p:cBhvr>
                                    </p:animEffect>
                                    <p:anim calcmode="lin" valueType="num">
                                      <p:cBhvr>
                                        <p:cTn id="22" dur="10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95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sp>
        <p:nvSpPr>
          <p:cNvPr id="76803" name="Rectangle 3"/>
          <p:cNvSpPr>
            <a:spLocks noGrp="1" noChangeArrowheads="1"/>
          </p:cNvSpPr>
          <p:nvPr>
            <p:ph type="body" idx="1"/>
          </p:nvPr>
        </p:nvSpPr>
        <p:spPr/>
        <p:txBody>
          <a:bodyPr/>
          <a:lstStyle/>
          <a:p>
            <a:pPr eaLnBrk="1" hangingPunct="1"/>
            <a:endParaRPr lang="en-US" smtClean="0"/>
          </a:p>
        </p:txBody>
      </p:sp>
      <p:pic>
        <p:nvPicPr>
          <p:cNvPr id="243716" name="Picture 4" descr="extension3"/>
          <p:cNvPicPr>
            <a:picLocks noChangeAspect="1" noChangeArrowheads="1"/>
          </p:cNvPicPr>
          <p:nvPr/>
        </p:nvPicPr>
        <p:blipFill>
          <a:blip r:embed="rId2" cstate="print"/>
          <a:srcRect/>
          <a:stretch>
            <a:fillRect/>
          </a:stretch>
        </p:blipFill>
        <p:spPr bwMode="auto">
          <a:xfrm>
            <a:off x="250825" y="0"/>
            <a:ext cx="3744913" cy="3295650"/>
          </a:xfrm>
          <a:prstGeom prst="rect">
            <a:avLst/>
          </a:prstGeom>
          <a:noFill/>
          <a:ln w="9525">
            <a:solidFill>
              <a:srgbClr val="000000"/>
            </a:solidFill>
            <a:miter lim="800000"/>
            <a:headEnd/>
            <a:tailEnd/>
          </a:ln>
        </p:spPr>
      </p:pic>
      <p:pic>
        <p:nvPicPr>
          <p:cNvPr id="243717" name="Picture 5" descr="wrist1"/>
          <p:cNvPicPr>
            <a:picLocks noChangeAspect="1" noChangeArrowheads="1"/>
          </p:cNvPicPr>
          <p:nvPr/>
        </p:nvPicPr>
        <p:blipFill>
          <a:blip r:embed="rId3" cstate="print"/>
          <a:srcRect/>
          <a:stretch>
            <a:fillRect/>
          </a:stretch>
        </p:blipFill>
        <p:spPr bwMode="auto">
          <a:xfrm>
            <a:off x="5651500" y="28575"/>
            <a:ext cx="3492500" cy="3324225"/>
          </a:xfrm>
          <a:prstGeom prst="rect">
            <a:avLst/>
          </a:prstGeom>
          <a:noFill/>
          <a:ln w="9525">
            <a:solidFill>
              <a:srgbClr val="000000"/>
            </a:solidFill>
            <a:miter lim="800000"/>
            <a:headEnd/>
            <a:tailEnd/>
          </a:ln>
        </p:spPr>
      </p:pic>
      <p:pic>
        <p:nvPicPr>
          <p:cNvPr id="243718" name="Picture 6" descr="extension1"/>
          <p:cNvPicPr>
            <a:picLocks noChangeAspect="1" noChangeArrowheads="1"/>
          </p:cNvPicPr>
          <p:nvPr/>
        </p:nvPicPr>
        <p:blipFill>
          <a:blip r:embed="rId4" cstate="print"/>
          <a:srcRect/>
          <a:stretch>
            <a:fillRect/>
          </a:stretch>
        </p:blipFill>
        <p:spPr bwMode="auto">
          <a:xfrm>
            <a:off x="250825" y="3640138"/>
            <a:ext cx="3816350" cy="3217862"/>
          </a:xfrm>
          <a:prstGeom prst="rect">
            <a:avLst/>
          </a:prstGeom>
          <a:noFill/>
          <a:ln w="9525">
            <a:solidFill>
              <a:srgbClr val="000000"/>
            </a:solidFill>
            <a:miter lim="800000"/>
            <a:headEnd/>
            <a:tailEnd/>
          </a:ln>
        </p:spPr>
      </p:pic>
      <p:pic>
        <p:nvPicPr>
          <p:cNvPr id="243719" name="Picture 7" descr="wrist2"/>
          <p:cNvPicPr>
            <a:picLocks noChangeAspect="1" noChangeArrowheads="1"/>
          </p:cNvPicPr>
          <p:nvPr/>
        </p:nvPicPr>
        <p:blipFill>
          <a:blip r:embed="rId5" cstate="print"/>
          <a:srcRect/>
          <a:stretch>
            <a:fillRect/>
          </a:stretch>
        </p:blipFill>
        <p:spPr bwMode="auto">
          <a:xfrm>
            <a:off x="5724525" y="3694113"/>
            <a:ext cx="3419475" cy="3163887"/>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fade">
                                      <p:cBhvr>
                                        <p:cTn id="7" dur="1000"/>
                                        <p:tgtEl>
                                          <p:spTgt spid="243716"/>
                                        </p:tgtEl>
                                      </p:cBhvr>
                                    </p:animEffect>
                                    <p:anim calcmode="lin" valueType="num">
                                      <p:cBhvr>
                                        <p:cTn id="8" dur="1000" fill="hold"/>
                                        <p:tgtEl>
                                          <p:spTgt spid="243716"/>
                                        </p:tgtEl>
                                        <p:attrNameLst>
                                          <p:attrName>ppt_x</p:attrName>
                                        </p:attrNameLst>
                                      </p:cBhvr>
                                      <p:tavLst>
                                        <p:tav tm="0">
                                          <p:val>
                                            <p:strVal val="#ppt_x"/>
                                          </p:val>
                                        </p:tav>
                                        <p:tav tm="100000">
                                          <p:val>
                                            <p:strVal val="#ppt_x"/>
                                          </p:val>
                                        </p:tav>
                                      </p:tavLst>
                                    </p:anim>
                                    <p:anim calcmode="lin" valueType="num">
                                      <p:cBhvr>
                                        <p:cTn id="9" dur="1000" fill="hold"/>
                                        <p:tgtEl>
                                          <p:spTgt spid="2437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43717"/>
                                        </p:tgtEl>
                                        <p:attrNameLst>
                                          <p:attrName>style.visibility</p:attrName>
                                        </p:attrNameLst>
                                      </p:cBhvr>
                                      <p:to>
                                        <p:strVal val="visible"/>
                                      </p:to>
                                    </p:set>
                                    <p:anim calcmode="lin" valueType="num">
                                      <p:cBhvr>
                                        <p:cTn id="14" dur="1000" fill="hold"/>
                                        <p:tgtEl>
                                          <p:spTgt spid="243717"/>
                                        </p:tgtEl>
                                        <p:attrNameLst>
                                          <p:attrName>ppt_w</p:attrName>
                                        </p:attrNameLst>
                                      </p:cBhvr>
                                      <p:tavLst>
                                        <p:tav tm="0">
                                          <p:val>
                                            <p:strVal val="#ppt_w+.3"/>
                                          </p:val>
                                        </p:tav>
                                        <p:tav tm="100000">
                                          <p:val>
                                            <p:strVal val="#ppt_w"/>
                                          </p:val>
                                        </p:tav>
                                      </p:tavLst>
                                    </p:anim>
                                    <p:anim calcmode="lin" valueType="num">
                                      <p:cBhvr>
                                        <p:cTn id="15" dur="1000" fill="hold"/>
                                        <p:tgtEl>
                                          <p:spTgt spid="243717"/>
                                        </p:tgtEl>
                                        <p:attrNameLst>
                                          <p:attrName>ppt_h</p:attrName>
                                        </p:attrNameLst>
                                      </p:cBhvr>
                                      <p:tavLst>
                                        <p:tav tm="0">
                                          <p:val>
                                            <p:strVal val="#ppt_h"/>
                                          </p:val>
                                        </p:tav>
                                        <p:tav tm="100000">
                                          <p:val>
                                            <p:strVal val="#ppt_h"/>
                                          </p:val>
                                        </p:tav>
                                      </p:tavLst>
                                    </p:anim>
                                    <p:animEffect transition="in" filter="fade">
                                      <p:cBhvr>
                                        <p:cTn id="16" dur="1000"/>
                                        <p:tgtEl>
                                          <p:spTgt spid="243717"/>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243718"/>
                                        </p:tgtEl>
                                        <p:attrNameLst>
                                          <p:attrName>style.visibility</p:attrName>
                                        </p:attrNameLst>
                                      </p:cBhvr>
                                      <p:to>
                                        <p:strVal val="visible"/>
                                      </p:to>
                                    </p:set>
                                    <p:anim calcmode="lin" valueType="num">
                                      <p:cBhvr>
                                        <p:cTn id="21" dur="500" fill="hold"/>
                                        <p:tgtEl>
                                          <p:spTgt spid="243718"/>
                                        </p:tgtEl>
                                        <p:attrNameLst>
                                          <p:attrName>ppt_w</p:attrName>
                                        </p:attrNameLst>
                                      </p:cBhvr>
                                      <p:tavLst>
                                        <p:tav tm="0">
                                          <p:val>
                                            <p:strVal val="#ppt_w*2.5"/>
                                          </p:val>
                                        </p:tav>
                                        <p:tav tm="100000">
                                          <p:val>
                                            <p:strVal val="#ppt_w"/>
                                          </p:val>
                                        </p:tav>
                                      </p:tavLst>
                                    </p:anim>
                                    <p:anim calcmode="lin" valueType="num">
                                      <p:cBhvr>
                                        <p:cTn id="22" dur="500" fill="hold"/>
                                        <p:tgtEl>
                                          <p:spTgt spid="243718"/>
                                        </p:tgtEl>
                                        <p:attrNameLst>
                                          <p:attrName>ppt_h</p:attrName>
                                        </p:attrNameLst>
                                      </p:cBhvr>
                                      <p:tavLst>
                                        <p:tav tm="0">
                                          <p:val>
                                            <p:strVal val="#ppt_h*0.01"/>
                                          </p:val>
                                        </p:tav>
                                        <p:tav tm="100000">
                                          <p:val>
                                            <p:strVal val="#ppt_h"/>
                                          </p:val>
                                        </p:tav>
                                      </p:tavLst>
                                    </p:anim>
                                    <p:anim calcmode="lin" valueType="num">
                                      <p:cBhvr>
                                        <p:cTn id="23" dur="500" fill="hold"/>
                                        <p:tgtEl>
                                          <p:spTgt spid="243718"/>
                                        </p:tgtEl>
                                        <p:attrNameLst>
                                          <p:attrName>ppt_x</p:attrName>
                                        </p:attrNameLst>
                                      </p:cBhvr>
                                      <p:tavLst>
                                        <p:tav tm="0">
                                          <p:val>
                                            <p:strVal val="#ppt_x"/>
                                          </p:val>
                                        </p:tav>
                                        <p:tav tm="100000">
                                          <p:val>
                                            <p:strVal val="#ppt_x"/>
                                          </p:val>
                                        </p:tav>
                                      </p:tavLst>
                                    </p:anim>
                                    <p:anim calcmode="lin" valueType="num">
                                      <p:cBhvr>
                                        <p:cTn id="24" dur="500" fill="hold"/>
                                        <p:tgtEl>
                                          <p:spTgt spid="243718"/>
                                        </p:tgtEl>
                                        <p:attrNameLst>
                                          <p:attrName>ppt_y</p:attrName>
                                        </p:attrNameLst>
                                      </p:cBhvr>
                                      <p:tavLst>
                                        <p:tav tm="0">
                                          <p:val>
                                            <p:strVal val="#ppt_h+1"/>
                                          </p:val>
                                        </p:tav>
                                        <p:tav tm="100000">
                                          <p:val>
                                            <p:strVal val="#ppt_y"/>
                                          </p:val>
                                        </p:tav>
                                      </p:tavLst>
                                    </p:anim>
                                    <p:animEffect transition="in" filter="fade">
                                      <p:cBhvr>
                                        <p:cTn id="25" dur="500"/>
                                        <p:tgtEl>
                                          <p:spTgt spid="24371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43719"/>
                                        </p:tgtEl>
                                        <p:attrNameLst>
                                          <p:attrName>style.visibility</p:attrName>
                                        </p:attrNameLst>
                                      </p:cBhvr>
                                      <p:to>
                                        <p:strVal val="visible"/>
                                      </p:to>
                                    </p:set>
                                    <p:animEffect transition="in" filter="slide(fromBottom)">
                                      <p:cBhvr>
                                        <p:cTn id="30" dur="500"/>
                                        <p:tgtEl>
                                          <p:spTgt spid="243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lgn="r" eaLnBrk="1" hangingPunct="1"/>
            <a:r>
              <a:rPr lang="fa-IR" smtClean="0"/>
              <a:t>ماوس</a:t>
            </a:r>
            <a:endParaRPr lang="en-US" smtClean="0"/>
          </a:p>
        </p:txBody>
      </p:sp>
      <p:sp>
        <p:nvSpPr>
          <p:cNvPr id="77827" name="Rectangle 3"/>
          <p:cNvSpPr>
            <a:spLocks noGrp="1" noChangeArrowheads="1"/>
          </p:cNvSpPr>
          <p:nvPr>
            <p:ph type="body" idx="1"/>
          </p:nvPr>
        </p:nvSpPr>
        <p:spPr/>
        <p:txBody>
          <a:bodyPr/>
          <a:lstStyle/>
          <a:p>
            <a:pPr eaLnBrk="1" hangingPunct="1"/>
            <a:endParaRPr lang="en-US" smtClean="0"/>
          </a:p>
        </p:txBody>
      </p:sp>
      <p:pic>
        <p:nvPicPr>
          <p:cNvPr id="251908" name="Picture 4" descr="Pointer/Mouse"/>
          <p:cNvPicPr>
            <a:picLocks noChangeAspect="1" noChangeArrowheads="1"/>
          </p:cNvPicPr>
          <p:nvPr/>
        </p:nvPicPr>
        <p:blipFill>
          <a:blip r:embed="rId2" cstate="print"/>
          <a:srcRect/>
          <a:stretch>
            <a:fillRect/>
          </a:stretch>
        </p:blipFill>
        <p:spPr bwMode="auto">
          <a:xfrm>
            <a:off x="1187450" y="1700213"/>
            <a:ext cx="6408738" cy="484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additive="base">
                                        <p:cTn id="7" dur="500" fill="hold"/>
                                        <p:tgtEl>
                                          <p:spTgt spid="251906"/>
                                        </p:tgtEl>
                                        <p:attrNameLst>
                                          <p:attrName>ppt_x</p:attrName>
                                        </p:attrNameLst>
                                      </p:cBhvr>
                                      <p:tavLst>
                                        <p:tav tm="0">
                                          <p:val>
                                            <p:strVal val="#ppt_x"/>
                                          </p:val>
                                        </p:tav>
                                        <p:tav tm="100000">
                                          <p:val>
                                            <p:strVal val="#ppt_x"/>
                                          </p:val>
                                        </p:tav>
                                      </p:tavLst>
                                    </p:anim>
                                    <p:anim calcmode="lin" valueType="num">
                                      <p:cBhvr additive="base">
                                        <p:cTn id="8" dur="500" fill="hold"/>
                                        <p:tgtEl>
                                          <p:spTgt spid="2519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1" nodeType="clickEffect">
                                  <p:stCondLst>
                                    <p:cond delay="0"/>
                                  </p:stCondLst>
                                  <p:childTnLst>
                                    <p:set>
                                      <p:cBhvr>
                                        <p:cTn id="12" dur="1" fill="hold">
                                          <p:stCondLst>
                                            <p:cond delay="0"/>
                                          </p:stCondLst>
                                        </p:cTn>
                                        <p:tgtEl>
                                          <p:spTgt spid="251906"/>
                                        </p:tgtEl>
                                        <p:attrNameLst>
                                          <p:attrName>style.visibility</p:attrName>
                                        </p:attrNameLst>
                                      </p:cBhvr>
                                      <p:to>
                                        <p:strVal val="visible"/>
                                      </p:to>
                                    </p:set>
                                    <p:animEffect transition="in" filter="fade">
                                      <p:cBhvr>
                                        <p:cTn id="13" dur="1000"/>
                                        <p:tgtEl>
                                          <p:spTgt spid="251906"/>
                                        </p:tgtEl>
                                      </p:cBhvr>
                                    </p:animEffect>
                                    <p:anim calcmode="lin" valueType="num">
                                      <p:cBhvr>
                                        <p:cTn id="14" dur="1000" fill="hold"/>
                                        <p:tgtEl>
                                          <p:spTgt spid="251906"/>
                                        </p:tgtEl>
                                        <p:attrNameLst>
                                          <p:attrName>ppt_x</p:attrName>
                                        </p:attrNameLst>
                                      </p:cBhvr>
                                      <p:tavLst>
                                        <p:tav tm="0">
                                          <p:val>
                                            <p:strVal val="#ppt_x"/>
                                          </p:val>
                                        </p:tav>
                                        <p:tav tm="100000">
                                          <p:val>
                                            <p:strVal val="#ppt_x"/>
                                          </p:val>
                                        </p:tav>
                                      </p:tavLst>
                                    </p:anim>
                                    <p:anim calcmode="lin" valueType="num">
                                      <p:cBhvr>
                                        <p:cTn id="15" dur="1000" fill="hold"/>
                                        <p:tgtEl>
                                          <p:spTgt spid="25190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51908"/>
                                        </p:tgtEl>
                                        <p:attrNameLst>
                                          <p:attrName>style.visibility</p:attrName>
                                        </p:attrNameLst>
                                      </p:cBhvr>
                                      <p:to>
                                        <p:strVal val="visible"/>
                                      </p:to>
                                    </p:set>
                                    <p:anim calcmode="lin" valueType="num">
                                      <p:cBhvr>
                                        <p:cTn id="20" dur="1000" fill="hold"/>
                                        <p:tgtEl>
                                          <p:spTgt spid="251908"/>
                                        </p:tgtEl>
                                        <p:attrNameLst>
                                          <p:attrName>ppt_w</p:attrName>
                                        </p:attrNameLst>
                                      </p:cBhvr>
                                      <p:tavLst>
                                        <p:tav tm="0">
                                          <p:val>
                                            <p:strVal val="#ppt_w+.3"/>
                                          </p:val>
                                        </p:tav>
                                        <p:tav tm="100000">
                                          <p:val>
                                            <p:strVal val="#ppt_w"/>
                                          </p:val>
                                        </p:tav>
                                      </p:tavLst>
                                    </p:anim>
                                    <p:anim calcmode="lin" valueType="num">
                                      <p:cBhvr>
                                        <p:cTn id="21" dur="1000" fill="hold"/>
                                        <p:tgtEl>
                                          <p:spTgt spid="251908"/>
                                        </p:tgtEl>
                                        <p:attrNameLst>
                                          <p:attrName>ppt_h</p:attrName>
                                        </p:attrNameLst>
                                      </p:cBhvr>
                                      <p:tavLst>
                                        <p:tav tm="0">
                                          <p:val>
                                            <p:strVal val="#ppt_h"/>
                                          </p:val>
                                        </p:tav>
                                        <p:tav tm="100000">
                                          <p:val>
                                            <p:strVal val="#ppt_h"/>
                                          </p:val>
                                        </p:tav>
                                      </p:tavLst>
                                    </p:anim>
                                    <p:animEffect transition="in" filter="fade">
                                      <p:cBhvr>
                                        <p:cTn id="22" dur="10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6"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en-US" smtClean="0"/>
          </a:p>
        </p:txBody>
      </p:sp>
      <p:sp>
        <p:nvSpPr>
          <p:cNvPr id="280579" name="Rectangle 3"/>
          <p:cNvSpPr>
            <a:spLocks noGrp="1" noChangeArrowheads="1"/>
          </p:cNvSpPr>
          <p:nvPr>
            <p:ph type="body" idx="1"/>
          </p:nvPr>
        </p:nvSpPr>
        <p:spPr/>
        <p:txBody>
          <a:bodyPr/>
          <a:lstStyle/>
          <a:p>
            <a:pPr eaLnBrk="1" hangingPunct="1"/>
            <a:r>
              <a:rPr lang="fa-IR" b="1" smtClean="0"/>
              <a:t>1. </a:t>
            </a:r>
            <a:r>
              <a:rPr lang="fa-IR" smtClean="0"/>
              <a:t>ماوس بايد در سمت راست (برای افراد راست‌دست) و در ارتفاعی </a:t>
            </a:r>
            <a:r>
              <a:rPr lang="fa-IR" i="1" smtClean="0"/>
              <a:t>هم‌اندازة ارتفاع کیبورد</a:t>
            </a:r>
            <a:r>
              <a:rPr lang="fa-IR" smtClean="0"/>
              <a:t> بدون فاصله از آن قرار گيرد تا کاربر بدون دراز کردن دست به آن دسترسی داشته باشد.</a:t>
            </a:r>
            <a:endParaRPr lang="fa-IR" b="1" smtClean="0"/>
          </a:p>
          <a:p>
            <a:pPr eaLnBrk="1" hangingPunct="1"/>
            <a:r>
              <a:rPr lang="fa-IR" b="1" smtClean="0"/>
              <a:t>2.</a:t>
            </a:r>
            <a:r>
              <a:rPr lang="fa-IR" smtClean="0"/>
              <a:t> انتخاب ماوس بستگی به </a:t>
            </a:r>
            <a:r>
              <a:rPr lang="fa-IR" i="1" smtClean="0"/>
              <a:t>نوع کار</a:t>
            </a:r>
            <a:r>
              <a:rPr lang="fa-IR" smtClean="0"/>
              <a:t> و </a:t>
            </a:r>
            <a:r>
              <a:rPr lang="fa-IR" i="1" smtClean="0"/>
              <a:t>ترجيحِ کاربر</a:t>
            </a:r>
            <a:r>
              <a:rPr lang="fa-IR" smtClean="0"/>
              <a:t> دارد. </a:t>
            </a:r>
            <a:r>
              <a:rPr lang="en-US" smtClean="0"/>
              <a:t/>
            </a:r>
            <a:br>
              <a:rPr lang="en-US" smtClean="0"/>
            </a:b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0579">
                                            <p:txEl>
                                              <p:pRg st="1" end="1"/>
                                            </p:txEl>
                                          </p:spTgt>
                                        </p:tgtEl>
                                        <p:attrNameLst>
                                          <p:attrName>style.visibility</p:attrName>
                                        </p:attrNameLst>
                                      </p:cBhvr>
                                      <p:to>
                                        <p:strVal val="visible"/>
                                      </p:to>
                                    </p:set>
                                    <p:anim calcmode="lin" valueType="num">
                                      <p:cBhvr additive="base">
                                        <p:cTn id="13"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en-US" smtClean="0"/>
          </a:p>
        </p:txBody>
      </p:sp>
      <p:sp>
        <p:nvSpPr>
          <p:cNvPr id="79875" name="Rectangle 3"/>
          <p:cNvSpPr>
            <a:spLocks noGrp="1" noChangeArrowheads="1"/>
          </p:cNvSpPr>
          <p:nvPr>
            <p:ph type="body" idx="1"/>
          </p:nvPr>
        </p:nvSpPr>
        <p:spPr/>
        <p:txBody>
          <a:bodyPr/>
          <a:lstStyle/>
          <a:p>
            <a:pPr eaLnBrk="1" hangingPunct="1"/>
            <a:r>
              <a:rPr lang="ar-SA" b="1" smtClean="0"/>
              <a:t>3. </a:t>
            </a:r>
            <a:r>
              <a:rPr lang="fa-IR" smtClean="0"/>
              <a:t>اندازة ماوس: به حدی که کاملاً در دست جای گيرد.</a:t>
            </a:r>
            <a:endParaRPr lang="fa-IR" b="1" smtClean="0"/>
          </a:p>
          <a:p>
            <a:pPr eaLnBrk="1" hangingPunct="1"/>
            <a:r>
              <a:rPr lang="fa-IR" b="1" smtClean="0"/>
              <a:t>4. </a:t>
            </a:r>
            <a:r>
              <a:rPr lang="fa-IR" smtClean="0"/>
              <a:t>بهتر است از ابزارهايی استفاده شود که </a:t>
            </a:r>
            <a:r>
              <a:rPr lang="fa-IR" i="1" smtClean="0"/>
              <a:t>قابليت کار با هر دو دستِ چپ و راست</a:t>
            </a:r>
            <a:r>
              <a:rPr lang="fa-IR" smtClean="0"/>
              <a:t> را دارا هستند. </a:t>
            </a:r>
            <a:endParaRPr lang="fa-IR" b="1" smtClean="0"/>
          </a:p>
          <a:p>
            <a:pPr eaLnBrk="1" hangingPunct="1"/>
            <a:r>
              <a:rPr lang="fa-IR" b="1" smtClean="0"/>
              <a:t>5. </a:t>
            </a:r>
            <a:r>
              <a:rPr lang="fa-IR" smtClean="0"/>
              <a:t>کابل اتصال ماوس بايد آن قدر بلند باشد که ماوس به راحتی در کنار کیبورد قرار گيرد.</a:t>
            </a:r>
            <a:endParaRPr lang="fa-IR" b="1"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en-US" smtClean="0"/>
          </a:p>
        </p:txBody>
      </p:sp>
      <p:sp>
        <p:nvSpPr>
          <p:cNvPr id="281603" name="Rectangle 3"/>
          <p:cNvSpPr>
            <a:spLocks noGrp="1" noChangeArrowheads="1"/>
          </p:cNvSpPr>
          <p:nvPr>
            <p:ph type="body" idx="1"/>
          </p:nvPr>
        </p:nvSpPr>
        <p:spPr/>
        <p:txBody>
          <a:bodyPr/>
          <a:lstStyle/>
          <a:p>
            <a:pPr eaLnBrk="1" hangingPunct="1"/>
            <a:r>
              <a:rPr lang="fa-IR" b="1" smtClean="0"/>
              <a:t>6. </a:t>
            </a:r>
            <a:r>
              <a:rPr lang="fa-IR" smtClean="0"/>
              <a:t>اگر ماوس روی کشوی کیبورد جا نمی‌گيرد، می‌توان از يک صفحة ماوس که روی بخش 10 کليدیِ کیبورد سوار می‌شود، استفاده يا يک کشوی ماوس کنار کشوی کیبورد نصب کرد.</a:t>
            </a:r>
          </a:p>
          <a:p>
            <a:pPr eaLnBrk="1" hangingPunct="1"/>
            <a:r>
              <a:rPr lang="fa-IR" b="1" smtClean="0"/>
              <a:t>7. </a:t>
            </a:r>
            <a:r>
              <a:rPr lang="fa-IR" smtClean="0"/>
              <a:t>استفاده از </a:t>
            </a:r>
            <a:r>
              <a:rPr lang="fa-IR" i="1" smtClean="0"/>
              <a:t>تکيه‌گاه مچ</a:t>
            </a:r>
            <a:r>
              <a:rPr lang="fa-IR" smtClean="0"/>
              <a:t> </a:t>
            </a:r>
          </a:p>
          <a:p>
            <a:pPr eaLnBrk="1" hangingPunct="1"/>
            <a:r>
              <a:rPr lang="fa-IR" b="1" smtClean="0"/>
              <a:t>8. </a:t>
            </a:r>
            <a:r>
              <a:rPr lang="fa-IR" smtClean="0"/>
              <a:t>بهتر است تا حد امکان استفاده از ماوس را به حداقل رساند. </a:t>
            </a:r>
          </a:p>
          <a:p>
            <a:pPr eaLnBrk="1" hangingPunct="1"/>
            <a:r>
              <a:rPr lang="fa-IR" b="1" smtClean="0"/>
              <a:t>9. </a:t>
            </a:r>
            <a:r>
              <a:rPr lang="fa-IR" smtClean="0"/>
              <a:t>حساسيت ماوس</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p:cTn id="7" dur="1000" fill="hold"/>
                                        <p:tgtEl>
                                          <p:spTgt spid="28160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816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16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81603">
                                            <p:txEl>
                                              <p:pRg st="1" end="1"/>
                                            </p:txEl>
                                          </p:spTgt>
                                        </p:tgtEl>
                                        <p:attrNameLst>
                                          <p:attrName>style.visibility</p:attrName>
                                        </p:attrNameLst>
                                      </p:cBhvr>
                                      <p:to>
                                        <p:strVal val="visible"/>
                                      </p:to>
                                    </p:set>
                                    <p:anim calcmode="lin" valueType="num">
                                      <p:cBhvr>
                                        <p:cTn id="14" dur="1000" fill="hold"/>
                                        <p:tgtEl>
                                          <p:spTgt spid="28160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816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816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81603">
                                            <p:txEl>
                                              <p:pRg st="2" end="2"/>
                                            </p:txEl>
                                          </p:spTgt>
                                        </p:tgtEl>
                                        <p:attrNameLst>
                                          <p:attrName>style.visibility</p:attrName>
                                        </p:attrNameLst>
                                      </p:cBhvr>
                                      <p:to>
                                        <p:strVal val="visible"/>
                                      </p:to>
                                    </p:set>
                                    <p:anim calcmode="lin" valueType="num">
                                      <p:cBhvr>
                                        <p:cTn id="21" dur="1000" fill="hold"/>
                                        <p:tgtEl>
                                          <p:spTgt spid="28160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8160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8160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81603">
                                            <p:txEl>
                                              <p:pRg st="3" end="3"/>
                                            </p:txEl>
                                          </p:spTgt>
                                        </p:tgtEl>
                                        <p:attrNameLst>
                                          <p:attrName>style.visibility</p:attrName>
                                        </p:attrNameLst>
                                      </p:cBhvr>
                                      <p:to>
                                        <p:strVal val="visible"/>
                                      </p:to>
                                    </p:set>
                                    <p:anim calcmode="lin" valueType="num">
                                      <p:cBhvr>
                                        <p:cTn id="28" dur="1000" fill="hold"/>
                                        <p:tgtEl>
                                          <p:spTgt spid="28160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2816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81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721</TotalTime>
  <Words>3464</Words>
  <Application>Microsoft Office PowerPoint</Application>
  <PresentationFormat>On-screen Show (4:3)</PresentationFormat>
  <Paragraphs>306</Paragraphs>
  <Slides>153</Slides>
  <Notes>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153</vt:i4>
      </vt:variant>
    </vt:vector>
  </HeadingPairs>
  <TitlesOfParts>
    <vt:vector size="170" baseType="lpstr">
      <vt:lpstr>Arial</vt:lpstr>
      <vt:lpstr>B Majid Shadow</vt:lpstr>
      <vt:lpstr>B Nazanin</vt:lpstr>
      <vt:lpstr>B Titr</vt:lpstr>
      <vt:lpstr>B Yekan</vt:lpstr>
      <vt:lpstr>Bookman Old Style</vt:lpstr>
      <vt:lpstr>Garamond</vt:lpstr>
      <vt:lpstr>Helvetica</vt:lpstr>
      <vt:lpstr>Lucida Sans Unicode</vt:lpstr>
      <vt:lpstr>Nazanin</vt:lpstr>
      <vt:lpstr>SDC-Majiid OutCactus</vt:lpstr>
      <vt:lpstr>Times New Roman</vt:lpstr>
      <vt:lpstr>Verdana</vt:lpstr>
      <vt:lpstr>Wingdings</vt:lpstr>
      <vt:lpstr>Zar</vt:lpstr>
      <vt:lpstr>Level</vt:lpstr>
      <vt:lpstr>Document</vt:lpstr>
      <vt:lpstr>PowerPoint Presentation</vt:lpstr>
      <vt:lpstr>PowerPoint Presentation</vt:lpstr>
      <vt:lpstr>Ergonomics=Ergo+Nomos</vt:lpstr>
      <vt:lpstr>PowerPoint Presentation</vt:lpstr>
      <vt:lpstr>PowerPoint Presentation</vt:lpstr>
      <vt:lpstr>آنتروپومتری</vt:lpstr>
      <vt:lpstr>PowerPoint Presentation</vt:lpstr>
      <vt:lpstr>PowerPoint Presentation</vt:lpstr>
      <vt:lpstr> آنتروپومتري، موضوعي تنها در رابطه با ارتفاع ميز نيست، بلكه در آن مواردي همچون دسترسي آسان به كنترل ها نيز مطرح مي شود،لذا طراحي مناسب كنترل ها در دستگاه ها اهميت زيادي دارد.به طور مثال با ماشين تراش قديمي ،كارگر بايد بلندي قدي برابر 137 سانتي متر و پهناي شانه 62 سانتي متر و فاصله نوك انگشتان مياني دست چپ و راست او ، هنگامي كه بازوها كاملا باز شده اند،235 سانتي متر باشد.</vt:lpstr>
      <vt:lpstr>PowerPoint Presentation</vt:lpstr>
      <vt:lpstr>وضعيت بدن هنگام كار</vt:lpstr>
      <vt:lpstr>PowerPoint Presentation</vt:lpstr>
      <vt:lpstr>PowerPoint Presentation</vt:lpstr>
      <vt:lpstr>PowerPoint Presentation</vt:lpstr>
      <vt:lpstr>پيشنهاد هايي براي بهينه سازي وضعيت بدني</vt:lpstr>
      <vt:lpstr>در بسته بندي يا كارهاي ديگر، كه در آنها اجسام بايستي در زير ارتفاع آرنج در راستاي قائم جا به جا شوند،وضعيت ايستاده يا نشسته-ايستاده برتري دارد.  اگر در انجام كار لازم باشد كه كارگر دست هاي خود را در جهات گوناگون دراز كند، وضعيت ايستاده يا ايستاده-نشسته برتري دارد.</vt:lpstr>
      <vt:lpstr>در صنعت مونتاژ قطعات سبك ، حركت هاي تكراري ، كاري رايج است، در اين مورد وضعيت نشسته پيشنهاد مي گردد.  در كارهاي ظريف دستي،كارگر به تكيه گاهي نيازمند است،كه در زير ساعد قرار مي گيرد، به اين دليل وضعيت نشسته برتري دارد.</vt:lpstr>
      <vt:lpstr>در هنگام بازرسي چشمي و نظارت،وضعيت نشسته بهتر است.  به طور كلي، وضعيت نشسته ،امكان تمركز فكر را بهتر از وضعيت ايستاده فراهم مي سازد.</vt:lpstr>
      <vt:lpstr>اگر وظيفه از چند بخش گوناگون تشكيل شده باشد و علاوه بر آن،حركت به اطراف را نيز ايجاب مي كند،وضعيت نشسته-ايستاده برتري دارد، زيرا در اين صورت كارگر نياز ندارد به طور مداوم از صندلي خود برخاسته و دوباره بنشيند.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اجزای مختلف ایستگاه کار اداری</vt:lpstr>
      <vt:lpstr>صندلی</vt:lpstr>
      <vt:lpstr>ویژگیهای صندلی ارگونومیک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میز و سطح کار</vt:lpstr>
      <vt:lpstr>PowerPoint Presentation</vt:lpstr>
      <vt:lpstr>ویژگیهای میز ارگونومیک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موس ، صفحه كليد و پرينتر</vt:lpstr>
      <vt:lpstr>PowerPoint Presentation</vt:lpstr>
      <vt:lpstr>PowerPoint Presentation</vt:lpstr>
      <vt:lpstr>PowerPoint Presentation</vt:lpstr>
      <vt:lpstr>کیبورد (صفحه کلید)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طراحی و نوع کیبورد</vt:lpstr>
      <vt:lpstr>PowerPoint Presentation</vt:lpstr>
      <vt:lpstr>PowerPoint Presentation</vt:lpstr>
      <vt:lpstr>PowerPoint Presentation</vt:lpstr>
      <vt:lpstr>PowerPoint Presentation</vt:lpstr>
      <vt:lpstr>PowerPoint Presentation</vt:lpstr>
      <vt:lpstr>PowerPoint Presentation</vt:lpstr>
      <vt:lpstr>ماوس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مانیتور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سایر وسایل</vt:lpstr>
      <vt:lpstr>PowerPoint Presentation</vt:lpstr>
      <vt:lpstr>PowerPoint Presentation</vt:lpstr>
      <vt:lpstr>PowerPoint Presentation</vt:lpstr>
      <vt:lpstr>PowerPoint Presentation</vt:lpstr>
      <vt:lpstr>PowerPoint Presentation</vt:lpstr>
      <vt:lpstr>لپ تاپ</vt:lpstr>
      <vt:lpstr>PowerPoint Presentation</vt:lpstr>
      <vt:lpstr>PowerPoint Presentation</vt:lpstr>
      <vt:lpstr>PowerPoint Presentation</vt:lpstr>
      <vt:lpstr>PowerPoint Presentation</vt:lpstr>
      <vt:lpstr>گوشی تلفن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جابجائي صحيح اجسام</vt:lpstr>
      <vt:lpstr>جابجائي صحيح اجسام</vt:lpstr>
      <vt:lpstr>PowerPoint Presentation</vt:lpstr>
      <vt:lpstr>PowerPoint Presentation</vt:lpstr>
      <vt:lpstr>بلند کردن بار</vt:lpstr>
      <vt:lpstr>بلند كردن مناسب بار</vt:lpstr>
      <vt:lpstr>AAR Practice</vt:lpstr>
      <vt:lpstr>Ceiling Hoist</vt:lpstr>
      <vt:lpstr>Patient Handling Sling</vt:lpstr>
      <vt:lpstr>PowerPoint Presentation</vt:lpstr>
      <vt:lpstr>PowerPoint Presentation</vt:lpstr>
    </vt:vector>
  </TitlesOfParts>
  <Company>yazd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آنتروپومتری</dc:title>
  <dc:creator>agct</dc:creator>
  <cp:lastModifiedBy>مهراب نجفی</cp:lastModifiedBy>
  <cp:revision>160</cp:revision>
  <dcterms:created xsi:type="dcterms:W3CDTF">2007-04-15T04:24:28Z</dcterms:created>
  <dcterms:modified xsi:type="dcterms:W3CDTF">2024-02-21T04:36:22Z</dcterms:modified>
</cp:coreProperties>
</file>